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97" r:id="rId2"/>
    <p:sldId id="296" r:id="rId3"/>
    <p:sldId id="299" r:id="rId4"/>
    <p:sldId id="278" r:id="rId5"/>
    <p:sldId id="281" r:id="rId6"/>
    <p:sldId id="272" r:id="rId7"/>
    <p:sldId id="271" r:id="rId8"/>
    <p:sldId id="262" r:id="rId9"/>
    <p:sldId id="260" r:id="rId10"/>
    <p:sldId id="264" r:id="rId11"/>
    <p:sldId id="266" r:id="rId12"/>
    <p:sldId id="275" r:id="rId13"/>
  </p:sldIdLst>
  <p:sldSz cx="9144000" cy="6858000" type="screen4x3"/>
  <p:notesSz cx="6797675" cy="9872663"/>
  <p:defaultTextStyle>
    <a:defPPr>
      <a:defRPr lang="es-U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>
        <p:scale>
          <a:sx n="94" d="100"/>
          <a:sy n="94" d="100"/>
        </p:scale>
        <p:origin x="-684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toledo\Desktop\mortalidad%20infantil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ass\SVES%20Vive%20y%20lucha!\EUROSOCIAL\LINEA%20DE%20BASE_2014\Recolecci&#243;n%20de%20indicadores\Producci&#243;n\Determinantes%20intermedios\Porcentaje%20de%20personas%20sin%20vivienda%20adecuada.xlsx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ass\SVES%20Vive%20y%20lucha!\EUROSOCIAL\LINEA%20DE%20BASE_2014\Recolecci&#243;n%20de%20indicadores\Producci&#243;n\Determinantes%20intermedios\Hogares%20con%20fumadores.xlsx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ass\SVES%20Vive%20y%20lucha!\EUROSOCIAL\LINEA%20DE%20BASE_2014\Recolecci&#243;n%20de%20indicadores\Producci&#243;n\Determinantes%20intermedios\Hogares%20con%20fumadores.xlsx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UY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v>TMI</c:v>
          </c:tx>
          <c:marker>
            <c:symbol val="none"/>
          </c:marker>
          <c:dLbls>
            <c:spPr>
              <a:solidFill>
                <a:schemeClr val="bg1"/>
              </a:solidFill>
              <a:ln>
                <a:solidFill>
                  <a:srgbClr val="C00000"/>
                </a:solidFill>
              </a:ln>
            </c:spPr>
            <c:txPr>
              <a:bodyPr/>
              <a:lstStyle/>
              <a:p>
                <a:pPr>
                  <a:defRPr b="1"/>
                </a:pPr>
                <a:endParaRPr lang="es-UY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Hoja2!$A$28:$G$28</c:f>
              <c:strCache>
                <c:ptCount val="7"/>
                <c:pt idx="0">
                  <c:v>1992-94</c:v>
                </c:pt>
                <c:pt idx="1">
                  <c:v>1995-97</c:v>
                </c:pt>
                <c:pt idx="2">
                  <c:v>1998-00</c:v>
                </c:pt>
                <c:pt idx="3">
                  <c:v>2001-03</c:v>
                </c:pt>
                <c:pt idx="4">
                  <c:v>2004-06</c:v>
                </c:pt>
                <c:pt idx="5">
                  <c:v>2007-09</c:v>
                </c:pt>
                <c:pt idx="6">
                  <c:v>2010-12</c:v>
                </c:pt>
              </c:strCache>
            </c:strRef>
          </c:cat>
          <c:val>
            <c:numRef>
              <c:f>Hoja2!$A$29:$G$29</c:f>
              <c:numCache>
                <c:formatCode>0.0</c:formatCode>
                <c:ptCount val="7"/>
                <c:pt idx="0">
                  <c:v>19.279733707330841</c:v>
                </c:pt>
                <c:pt idx="1">
                  <c:v>17.868267377748786</c:v>
                </c:pt>
                <c:pt idx="2">
                  <c:v>15.030891329379568</c:v>
                </c:pt>
                <c:pt idx="3">
                  <c:v>14.205317290898503</c:v>
                </c:pt>
                <c:pt idx="4">
                  <c:v>12.199005801797314</c:v>
                </c:pt>
                <c:pt idx="5">
                  <c:v>10.764201983769148</c:v>
                </c:pt>
                <c:pt idx="6">
                  <c:v>8.6503365191890076</c:v>
                </c:pt>
              </c:numCache>
            </c:numRef>
          </c:val>
          <c:smooth val="0"/>
        </c:ser>
        <c:ser>
          <c:idx val="1"/>
          <c:order val="1"/>
          <c:tx>
            <c:v>Brecha mejor-peor DPTO</c:v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dLbls>
            <c:spPr>
              <a:solidFill>
                <a:schemeClr val="bg1"/>
              </a:solidFill>
              <a:ln>
                <a:solidFill>
                  <a:schemeClr val="tx2"/>
                </a:solidFill>
              </a:ln>
            </c:spPr>
            <c:txPr>
              <a:bodyPr/>
              <a:lstStyle/>
              <a:p>
                <a:pPr>
                  <a:defRPr b="1"/>
                </a:pPr>
                <a:endParaRPr lang="es-UY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Hoja2!$A$28:$G$28</c:f>
              <c:strCache>
                <c:ptCount val="7"/>
                <c:pt idx="0">
                  <c:v>1992-94</c:v>
                </c:pt>
                <c:pt idx="1">
                  <c:v>1995-97</c:v>
                </c:pt>
                <c:pt idx="2">
                  <c:v>1998-00</c:v>
                </c:pt>
                <c:pt idx="3">
                  <c:v>2001-03</c:v>
                </c:pt>
                <c:pt idx="4">
                  <c:v>2004-06</c:v>
                </c:pt>
                <c:pt idx="5">
                  <c:v>2007-09</c:v>
                </c:pt>
                <c:pt idx="6">
                  <c:v>2010-12</c:v>
                </c:pt>
              </c:strCache>
            </c:strRef>
          </c:cat>
          <c:val>
            <c:numRef>
              <c:f>Hoja2!$A$30:$G$30</c:f>
              <c:numCache>
                <c:formatCode>0.0</c:formatCode>
                <c:ptCount val="7"/>
                <c:pt idx="0">
                  <c:v>13.913136968684501</c:v>
                </c:pt>
                <c:pt idx="1">
                  <c:v>10.163050682691868</c:v>
                </c:pt>
                <c:pt idx="2">
                  <c:v>8.7874809476717353</c:v>
                </c:pt>
                <c:pt idx="3">
                  <c:v>8.8693411945187908</c:v>
                </c:pt>
                <c:pt idx="4">
                  <c:v>11.304048648447001</c:v>
                </c:pt>
                <c:pt idx="5">
                  <c:v>10.00288382409142</c:v>
                </c:pt>
                <c:pt idx="6">
                  <c:v>5.9852210032630255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4733952"/>
        <c:axId val="214735488"/>
      </c:lineChart>
      <c:catAx>
        <c:axId val="2147339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s-UY"/>
          </a:p>
        </c:txPr>
        <c:crossAx val="214735488"/>
        <c:crosses val="autoZero"/>
        <c:auto val="1"/>
        <c:lblAlgn val="ctr"/>
        <c:lblOffset val="100"/>
        <c:noMultiLvlLbl val="0"/>
      </c:catAx>
      <c:valAx>
        <c:axId val="214735488"/>
        <c:scaling>
          <c:orientation val="minMax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crossAx val="21473395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solidFill>
        <a:srgbClr val="4F81BD"/>
      </a:solidFill>
    </a:ln>
  </c:spPr>
  <c:txPr>
    <a:bodyPr/>
    <a:lstStyle/>
    <a:p>
      <a:pPr>
        <a:defRPr sz="1400"/>
      </a:pPr>
      <a:endParaRPr lang="es-UY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U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Hoja1!$F$30</c:f>
              <c:strCache>
                <c:ptCount val="1"/>
                <c:pt idx="0">
                  <c:v>Razón V/M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80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8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8000"/>
              </a:solidFill>
            </c:spPr>
          </c:dPt>
          <c:dPt>
            <c:idx val="3"/>
            <c:invertIfNegative val="0"/>
            <c:bubble3D val="0"/>
            <c:spPr>
              <a:solidFill>
                <a:srgbClr val="660033"/>
              </a:solidFill>
            </c:spPr>
          </c:dPt>
          <c:dPt>
            <c:idx val="4"/>
            <c:invertIfNegative val="0"/>
            <c:bubble3D val="0"/>
            <c:spPr>
              <a:solidFill>
                <a:srgbClr val="008000"/>
              </a:solidFill>
            </c:spPr>
          </c:dPt>
          <c:dPt>
            <c:idx val="5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6"/>
            <c:invertIfNegative val="0"/>
            <c:bubble3D val="0"/>
            <c:spPr>
              <a:solidFill>
                <a:srgbClr val="008000"/>
              </a:solidFill>
            </c:spPr>
          </c:dPt>
          <c:dPt>
            <c:idx val="7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8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9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0080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00800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6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7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8"/>
            <c:invertIfNegative val="0"/>
            <c:bubble3D val="0"/>
            <c:spPr>
              <a:solidFill>
                <a:srgbClr val="008000"/>
              </a:solidFill>
            </c:spPr>
          </c:dPt>
          <c:dLbls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tx1"/>
              </a:solidFill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s-UY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Hoja1!$A$31:$A$49</c:f>
              <c:strCache>
                <c:ptCount val="19"/>
                <c:pt idx="0">
                  <c:v> Montevideo</c:v>
                </c:pt>
                <c:pt idx="1">
                  <c:v> Colonia</c:v>
                </c:pt>
                <c:pt idx="2">
                  <c:v> Maldonado</c:v>
                </c:pt>
                <c:pt idx="3">
                  <c:v> Flores</c:v>
                </c:pt>
                <c:pt idx="4">
                  <c:v> Soriano</c:v>
                </c:pt>
                <c:pt idx="5">
                  <c:v> Florida</c:v>
                </c:pt>
                <c:pt idx="6">
                  <c:v> Canelones</c:v>
                </c:pt>
                <c:pt idx="7">
                  <c:v> San José</c:v>
                </c:pt>
                <c:pt idx="8">
                  <c:v> Lavalleja</c:v>
                </c:pt>
                <c:pt idx="9">
                  <c:v> Paysandú</c:v>
                </c:pt>
                <c:pt idx="10">
                  <c:v> Rocha</c:v>
                </c:pt>
                <c:pt idx="11">
                  <c:v> Río Negro</c:v>
                </c:pt>
                <c:pt idx="12">
                  <c:v> Durazno</c:v>
                </c:pt>
                <c:pt idx="13">
                  <c:v> Treinta y Tres</c:v>
                </c:pt>
                <c:pt idx="14">
                  <c:v> Salto</c:v>
                </c:pt>
                <c:pt idx="15">
                  <c:v> Cerro Largo</c:v>
                </c:pt>
                <c:pt idx="16">
                  <c:v> Artigas</c:v>
                </c:pt>
                <c:pt idx="17">
                  <c:v> Tacuarembó</c:v>
                </c:pt>
                <c:pt idx="18">
                  <c:v> Rivera</c:v>
                </c:pt>
              </c:strCache>
            </c:strRef>
          </c:cat>
          <c:val>
            <c:numRef>
              <c:f>Hoja1!$F$31:$F$49</c:f>
              <c:numCache>
                <c:formatCode>General</c:formatCode>
                <c:ptCount val="19"/>
                <c:pt idx="0">
                  <c:v>245</c:v>
                </c:pt>
                <c:pt idx="1">
                  <c:v>228</c:v>
                </c:pt>
                <c:pt idx="2">
                  <c:v>252</c:v>
                </c:pt>
                <c:pt idx="3">
                  <c:v>713</c:v>
                </c:pt>
                <c:pt idx="4">
                  <c:v>235</c:v>
                </c:pt>
                <c:pt idx="5">
                  <c:v>289</c:v>
                </c:pt>
                <c:pt idx="6">
                  <c:v>277</c:v>
                </c:pt>
                <c:pt idx="7">
                  <c:v>316</c:v>
                </c:pt>
                <c:pt idx="8">
                  <c:v>371</c:v>
                </c:pt>
                <c:pt idx="9">
                  <c:v>337</c:v>
                </c:pt>
                <c:pt idx="10">
                  <c:v>283</c:v>
                </c:pt>
                <c:pt idx="11">
                  <c:v>238</c:v>
                </c:pt>
                <c:pt idx="12">
                  <c:v>377</c:v>
                </c:pt>
                <c:pt idx="13">
                  <c:v>305</c:v>
                </c:pt>
                <c:pt idx="14">
                  <c:v>339</c:v>
                </c:pt>
                <c:pt idx="15">
                  <c:v>409</c:v>
                </c:pt>
                <c:pt idx="16">
                  <c:v>312</c:v>
                </c:pt>
                <c:pt idx="17">
                  <c:v>373</c:v>
                </c:pt>
                <c:pt idx="18">
                  <c:v>251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5811584"/>
        <c:axId val="215813120"/>
      </c:barChart>
      <c:catAx>
        <c:axId val="2158115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s-UY"/>
          </a:p>
        </c:txPr>
        <c:crossAx val="215813120"/>
        <c:crosses val="autoZero"/>
        <c:auto val="1"/>
        <c:lblAlgn val="ctr"/>
        <c:lblOffset val="100"/>
        <c:noMultiLvlLbl val="0"/>
      </c:catAx>
      <c:valAx>
        <c:axId val="2158131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s-UY"/>
          </a:p>
        </c:txPr>
        <c:crossAx val="2158115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U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Hoja1!$C$1</c:f>
              <c:strCache>
                <c:ptCount val="1"/>
                <c:pt idx="0">
                  <c:v>Brecha                 Q1-Q5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8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8000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4"/>
            <c:invertIfNegative val="0"/>
            <c:bubble3D val="0"/>
            <c:spPr>
              <a:solidFill>
                <a:srgbClr val="008000"/>
              </a:solidFill>
            </c:spPr>
          </c:dPt>
          <c:dPt>
            <c:idx val="5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6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7"/>
            <c:invertIfNegative val="0"/>
            <c:bubble3D val="0"/>
            <c:spPr>
              <a:solidFill>
                <a:srgbClr val="FF6600"/>
              </a:solidFill>
            </c:spPr>
          </c:dPt>
          <c:dPt>
            <c:idx val="8"/>
            <c:invertIfNegative val="0"/>
            <c:bubble3D val="0"/>
            <c:spPr>
              <a:solidFill>
                <a:srgbClr val="FF6600"/>
              </a:solidFill>
            </c:spPr>
          </c:dPt>
          <c:dPt>
            <c:idx val="9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0080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0080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6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17"/>
            <c:invertIfNegative val="0"/>
            <c:bubble3D val="0"/>
            <c:spPr>
              <a:solidFill>
                <a:srgbClr val="FF6600"/>
              </a:solidFill>
            </c:spPr>
          </c:dPt>
          <c:dPt>
            <c:idx val="18"/>
            <c:invertIfNegative val="0"/>
            <c:bubble3D val="0"/>
            <c:spPr>
              <a:solidFill>
                <a:srgbClr val="C00000"/>
              </a:solidFill>
            </c:spPr>
          </c:dPt>
          <c:dLbls>
            <c:dLbl>
              <c:idx val="0"/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en-US">
                        <a:solidFill>
                          <a:schemeClr val="bg1"/>
                        </a:solidFill>
                      </a:rPr>
                      <a:t>44,7%</a:t>
                    </a:r>
                  </a:p>
                </c:rich>
              </c:tx>
              <c:spPr>
                <a:solidFill>
                  <a:srgbClr val="C00000"/>
                </a:solidFill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en-US">
                        <a:solidFill>
                          <a:schemeClr val="bg1"/>
                        </a:solidFill>
                      </a:rPr>
                      <a:t>26,2%</a:t>
                    </a:r>
                  </a:p>
                </c:rich>
              </c:tx>
              <c:spPr>
                <a:solidFill>
                  <a:srgbClr val="008000"/>
                </a:solidFill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es-UY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Hoja1!$A$2:$A$20</c:f>
              <c:strCache>
                <c:ptCount val="19"/>
                <c:pt idx="0">
                  <c:v>1. Montevideo</c:v>
                </c:pt>
                <c:pt idx="1">
                  <c:v>2. Colonia</c:v>
                </c:pt>
                <c:pt idx="2">
                  <c:v>3. Maldonado</c:v>
                </c:pt>
                <c:pt idx="3">
                  <c:v>4. Flores</c:v>
                </c:pt>
                <c:pt idx="4">
                  <c:v>5. Soriano</c:v>
                </c:pt>
                <c:pt idx="5">
                  <c:v>6. Florida</c:v>
                </c:pt>
                <c:pt idx="6">
                  <c:v>7. Canelones</c:v>
                </c:pt>
                <c:pt idx="7">
                  <c:v>8. San José</c:v>
                </c:pt>
                <c:pt idx="8">
                  <c:v>9. Lavalleja</c:v>
                </c:pt>
                <c:pt idx="9">
                  <c:v>10. Paysandú</c:v>
                </c:pt>
                <c:pt idx="10">
                  <c:v>11. Rocha</c:v>
                </c:pt>
                <c:pt idx="11">
                  <c:v>12. Río Negro</c:v>
                </c:pt>
                <c:pt idx="12">
                  <c:v>13. Durazno</c:v>
                </c:pt>
                <c:pt idx="13">
                  <c:v>14. Treinta y Tres</c:v>
                </c:pt>
                <c:pt idx="14">
                  <c:v>15. Salto</c:v>
                </c:pt>
                <c:pt idx="15">
                  <c:v>16. Cerro Largo</c:v>
                </c:pt>
                <c:pt idx="16">
                  <c:v>17. Artigas</c:v>
                </c:pt>
                <c:pt idx="17">
                  <c:v>18. Tacuarembó</c:v>
                </c:pt>
                <c:pt idx="18">
                  <c:v>19. Rivera</c:v>
                </c:pt>
              </c:strCache>
            </c:strRef>
          </c:cat>
          <c:val>
            <c:numRef>
              <c:f>Hoja1!$C$2:$C$20</c:f>
              <c:numCache>
                <c:formatCode>0.0%</c:formatCode>
                <c:ptCount val="19"/>
                <c:pt idx="0">
                  <c:v>0.44674684359587602</c:v>
                </c:pt>
                <c:pt idx="1">
                  <c:v>0.26586244532405812</c:v>
                </c:pt>
                <c:pt idx="2">
                  <c:v>0.29725008441167799</c:v>
                </c:pt>
                <c:pt idx="3">
                  <c:v>0.31195952705704266</c:v>
                </c:pt>
                <c:pt idx="4">
                  <c:v>0.2615455070648009</c:v>
                </c:pt>
                <c:pt idx="5">
                  <c:v>0.30638417272993346</c:v>
                </c:pt>
                <c:pt idx="6">
                  <c:v>0.43261172299247996</c:v>
                </c:pt>
                <c:pt idx="7">
                  <c:v>0.35938072695311396</c:v>
                </c:pt>
                <c:pt idx="8">
                  <c:v>0.36941622048830031</c:v>
                </c:pt>
                <c:pt idx="9">
                  <c:v>0.33664098549674881</c:v>
                </c:pt>
                <c:pt idx="10">
                  <c:v>0.29566494889669159</c:v>
                </c:pt>
                <c:pt idx="11">
                  <c:v>0.32004161548058208</c:v>
                </c:pt>
                <c:pt idx="12">
                  <c:v>0.29697831300480859</c:v>
                </c:pt>
                <c:pt idx="13">
                  <c:v>0.3302490744973835</c:v>
                </c:pt>
                <c:pt idx="14">
                  <c:v>0.42147555792584523</c:v>
                </c:pt>
                <c:pt idx="15">
                  <c:v>0.42454237356258112</c:v>
                </c:pt>
                <c:pt idx="16">
                  <c:v>0.3127356011967703</c:v>
                </c:pt>
                <c:pt idx="17">
                  <c:v>0.36580676914504628</c:v>
                </c:pt>
                <c:pt idx="18">
                  <c:v>0.42507594093911311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50"/>
        <c:axId val="215927040"/>
        <c:axId val="215941120"/>
      </c:barChart>
      <c:catAx>
        <c:axId val="215927040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es-UY"/>
          </a:p>
        </c:txPr>
        <c:crossAx val="215941120"/>
        <c:crosses val="autoZero"/>
        <c:auto val="1"/>
        <c:lblAlgn val="ctr"/>
        <c:lblOffset val="100"/>
        <c:noMultiLvlLbl val="0"/>
      </c:catAx>
      <c:valAx>
        <c:axId val="215941120"/>
        <c:scaling>
          <c:orientation val="minMax"/>
        </c:scaling>
        <c:delete val="1"/>
        <c:axPos val="t"/>
        <c:majorGridlines>
          <c:spPr>
            <a:ln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%" sourceLinked="1"/>
        <c:majorTickMark val="out"/>
        <c:minorTickMark val="none"/>
        <c:tickLblPos val="none"/>
        <c:crossAx val="21592704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U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6521184851893524E-2"/>
          <c:y val="5.890227576974566E-2"/>
          <c:w val="0.86855818022747155"/>
          <c:h val="0.747933676965078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Hoja2!$B$5</c:f>
              <c:strCache>
                <c:ptCount val="1"/>
                <c:pt idx="0">
                  <c:v>Exposición Diaria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txPr>
              <a:bodyPr/>
              <a:lstStyle/>
              <a:p>
                <a:pPr>
                  <a:defRPr sz="900" b="1"/>
                </a:pPr>
                <a:endParaRPr lang="es-UY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Hoja2!$C$3:$G$3</c:f>
              <c:strCache>
                <c:ptCount val="5"/>
                <c:pt idx="0">
                  <c:v>Quintil 1</c:v>
                </c:pt>
                <c:pt idx="1">
                  <c:v>Quitil 2</c:v>
                </c:pt>
                <c:pt idx="2">
                  <c:v>Quintil 3</c:v>
                </c:pt>
                <c:pt idx="3">
                  <c:v>Quintil 4</c:v>
                </c:pt>
                <c:pt idx="4">
                  <c:v>Quintil 5</c:v>
                </c:pt>
              </c:strCache>
            </c:strRef>
          </c:cat>
          <c:val>
            <c:numRef>
              <c:f>Hoja2!$C$5:$G$5</c:f>
              <c:numCache>
                <c:formatCode>0.0%</c:formatCode>
                <c:ptCount val="5"/>
                <c:pt idx="0">
                  <c:v>0.25030992101441585</c:v>
                </c:pt>
                <c:pt idx="1">
                  <c:v>0.23067210246591618</c:v>
                </c:pt>
                <c:pt idx="2">
                  <c:v>0.22368522578214711</c:v>
                </c:pt>
                <c:pt idx="3">
                  <c:v>0.22251941452584542</c:v>
                </c:pt>
                <c:pt idx="4">
                  <c:v>0.20047840990357818</c:v>
                </c:pt>
              </c:numCache>
            </c:numRef>
          </c:val>
        </c:ser>
        <c:ser>
          <c:idx val="1"/>
          <c:order val="1"/>
          <c:tx>
            <c:strRef>
              <c:f>Hoja2!$B$13</c:f>
              <c:strCache>
                <c:ptCount val="1"/>
                <c:pt idx="0">
                  <c:v>Fumador diario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dLbl>
              <c:idx val="0"/>
              <c:layout>
                <c:manualLayout>
                  <c:x val="2.5396825396825397E-2"/>
                  <c:y val="5.354752342704127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539682539682539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539682539682539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5396825396825397E-2"/>
                  <c:y val="1.60642570281124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5396825396825397E-2"/>
                  <c:y val="1.60642570281124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1"/>
                </a:pPr>
                <a:endParaRPr lang="es-U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Hoja2!$C$3:$G$3</c:f>
              <c:strCache>
                <c:ptCount val="5"/>
                <c:pt idx="0">
                  <c:v>Quintil 1</c:v>
                </c:pt>
                <c:pt idx="1">
                  <c:v>Quitil 2</c:v>
                </c:pt>
                <c:pt idx="2">
                  <c:v>Quintil 3</c:v>
                </c:pt>
                <c:pt idx="3">
                  <c:v>Quintil 4</c:v>
                </c:pt>
                <c:pt idx="4">
                  <c:v>Quintil 5</c:v>
                </c:pt>
              </c:strCache>
            </c:strRef>
          </c:cat>
          <c:val>
            <c:numRef>
              <c:f>Hoja2!$C$13:$G$13</c:f>
              <c:numCache>
                <c:formatCode>0.0%</c:formatCode>
                <c:ptCount val="5"/>
                <c:pt idx="0">
                  <c:v>0.21142294256605773</c:v>
                </c:pt>
                <c:pt idx="1">
                  <c:v>0.19113514028485681</c:v>
                </c:pt>
                <c:pt idx="2">
                  <c:v>0.18674014828484825</c:v>
                </c:pt>
                <c:pt idx="3">
                  <c:v>0.17841996131797674</c:v>
                </c:pt>
                <c:pt idx="4">
                  <c:v>0.15931989924433251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6016384"/>
        <c:axId val="216017920"/>
      </c:barChart>
      <c:catAx>
        <c:axId val="216016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es-UY"/>
          </a:p>
        </c:txPr>
        <c:crossAx val="216017920"/>
        <c:crossesAt val="0"/>
        <c:auto val="1"/>
        <c:lblAlgn val="ctr"/>
        <c:lblOffset val="100"/>
        <c:noMultiLvlLbl val="0"/>
      </c:catAx>
      <c:valAx>
        <c:axId val="216017920"/>
        <c:scaling>
          <c:orientation val="minMax"/>
          <c:max val="0.3000000000000001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es-UY"/>
          </a:p>
        </c:txPr>
        <c:crossAx val="216016384"/>
        <c:crosses val="autoZero"/>
        <c:crossBetween val="between"/>
        <c:majorUnit val="5.0000000000000017E-2"/>
      </c:valAx>
    </c:plotArea>
    <c:legend>
      <c:legendPos val="b"/>
      <c:layout>
        <c:manualLayout>
          <c:xMode val="edge"/>
          <c:yMode val="edge"/>
          <c:x val="0.23127234095738039"/>
          <c:y val="0.90963792176580338"/>
          <c:w val="0.52572828396450455"/>
          <c:h val="9.0362078234196647E-2"/>
        </c:manualLayout>
      </c:layout>
      <c:overlay val="0"/>
      <c:txPr>
        <a:bodyPr/>
        <a:lstStyle/>
        <a:p>
          <a:pPr>
            <a:defRPr sz="900"/>
          </a:pPr>
          <a:endParaRPr lang="es-UY"/>
        </a:p>
      </c:txPr>
    </c:legend>
    <c:plotVisOnly val="1"/>
    <c:dispBlanksAs val="gap"/>
    <c:showDLblsOverMax val="0"/>
  </c:chart>
  <c:txPr>
    <a:bodyPr/>
    <a:lstStyle/>
    <a:p>
      <a:pPr>
        <a:defRPr sz="800"/>
      </a:pPr>
      <a:endParaRPr lang="es-UY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U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6521184851893524E-2"/>
          <c:y val="5.890227576974566E-2"/>
          <c:w val="0.86855818022747155"/>
          <c:h val="0.81687674582845804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3"/>
            <c:invertIfNegative val="0"/>
            <c:bubble3D val="0"/>
            <c:spPr>
              <a:solidFill>
                <a:srgbClr val="C00000"/>
              </a:solidFill>
            </c:spPr>
          </c:dPt>
          <c:dLbls>
            <c:numFmt formatCode="0.0%" sourceLinked="0"/>
            <c:txPr>
              <a:bodyPr/>
              <a:lstStyle/>
              <a:p>
                <a:pPr>
                  <a:defRPr sz="1000" b="1"/>
                </a:pPr>
                <a:endParaRPr lang="es-U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Hoja3!$A$32:$D$32</c:f>
              <c:strCache>
                <c:ptCount val="4"/>
                <c:pt idx="0">
                  <c:v>País</c:v>
                </c:pt>
                <c:pt idx="1">
                  <c:v>Varón</c:v>
                </c:pt>
                <c:pt idx="2">
                  <c:v>Afro</c:v>
                </c:pt>
                <c:pt idx="3">
                  <c:v>Pobre</c:v>
                </c:pt>
              </c:strCache>
            </c:strRef>
          </c:cat>
          <c:val>
            <c:numRef>
              <c:f>Hoja3!$A$33:$D$33</c:f>
              <c:numCache>
                <c:formatCode>General</c:formatCode>
                <c:ptCount val="4"/>
                <c:pt idx="0">
                  <c:v>0.18500000000000003</c:v>
                </c:pt>
                <c:pt idx="1">
                  <c:v>0.22500000000000001</c:v>
                </c:pt>
                <c:pt idx="2">
                  <c:v>0.24600000000000005</c:v>
                </c:pt>
                <c:pt idx="3">
                  <c:v>0.253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axId val="216077056"/>
        <c:axId val="216078592"/>
      </c:barChart>
      <c:catAx>
        <c:axId val="21607705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s-UY"/>
          </a:p>
        </c:txPr>
        <c:crossAx val="216078592"/>
        <c:crossesAt val="0"/>
        <c:auto val="1"/>
        <c:lblAlgn val="ctr"/>
        <c:lblOffset val="100"/>
        <c:noMultiLvlLbl val="0"/>
      </c:catAx>
      <c:valAx>
        <c:axId val="216078592"/>
        <c:scaling>
          <c:orientation val="minMax"/>
          <c:max val="0.3000000000000001"/>
          <c:min val="0"/>
        </c:scaling>
        <c:delete val="0"/>
        <c:axPos val="t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900"/>
            </a:pPr>
            <a:endParaRPr lang="es-UY"/>
          </a:p>
        </c:txPr>
        <c:crossAx val="216077056"/>
        <c:crosses val="autoZero"/>
        <c:crossBetween val="between"/>
        <c:majorUnit val="5.0000000000000017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800"/>
      </a:pPr>
      <a:endParaRPr lang="es-UY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UY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30ED41-4818-4BE4-8629-1C50D8E1D75E}" type="datetimeFigureOut">
              <a:rPr lang="es-UY" smtClean="0"/>
              <a:t>21/10/2015</a:t>
            </a:fld>
            <a:endParaRPr lang="es-UY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UY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0FC30D-B4D1-4198-97B6-AB548160D83C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270029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8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fld id="{2F344008-959E-4335-8DB4-DD0A3EC1E83A}" type="slidenum">
              <a:rPr lang="es-ES">
                <a:solidFill>
                  <a:srgbClr val="FFFFFF"/>
                </a:solidFill>
              </a:rPr>
              <a:pPr eaLnBrk="1" hangingPunct="1"/>
              <a:t>3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3850443" y="9377316"/>
            <a:ext cx="2945659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387" tIns="45860" rIns="91387" bIns="4586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5pPr>
            <a:lvl6pPr marL="25146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6pPr>
            <a:lvl7pPr marL="29718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7pPr>
            <a:lvl8pPr marL="34290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8pPr>
            <a:lvl9pPr marL="38862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9pPr>
          </a:lstStyle>
          <a:p>
            <a:pPr algn="r" defTabSz="414715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fld id="{1DBDB87A-4D5A-46F0-B7EF-B8B9C2DA19FE}" type="slidenum">
              <a:rPr lang="es-ES" sz="12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pPr algn="r" defTabSz="414715" fontAlgn="base">
                <a:spcBef>
                  <a:spcPct val="0"/>
                </a:spcBef>
                <a:spcAft>
                  <a:spcPct val="0"/>
                </a:spcAft>
                <a:buSzPct val="100000"/>
                <a:defRPr/>
              </a:pPr>
              <a:t>3</a:t>
            </a:fld>
            <a:endParaRPr lang="es-ES" sz="120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7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13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s-ES" smtClean="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8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fld id="{2F344008-959E-4335-8DB4-DD0A3EC1E83A}" type="slidenum">
              <a:rPr lang="es-ES">
                <a:solidFill>
                  <a:srgbClr val="FFFFFF"/>
                </a:solidFill>
              </a:rPr>
              <a:pPr eaLnBrk="1" hangingPunct="1"/>
              <a:t>4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3850443" y="9377316"/>
            <a:ext cx="2945659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387" tIns="45860" rIns="91387" bIns="4586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5pPr>
            <a:lvl6pPr marL="25146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6pPr>
            <a:lvl7pPr marL="29718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7pPr>
            <a:lvl8pPr marL="34290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8pPr>
            <a:lvl9pPr marL="38862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9pPr>
          </a:lstStyle>
          <a:p>
            <a:pPr algn="r" defTabSz="414715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fld id="{1DBDB87A-4D5A-46F0-B7EF-B8B9C2DA19FE}" type="slidenum">
              <a:rPr lang="es-ES" sz="12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pPr algn="r" defTabSz="414715" fontAlgn="base">
                <a:spcBef>
                  <a:spcPct val="0"/>
                </a:spcBef>
                <a:spcAft>
                  <a:spcPct val="0"/>
                </a:spcAft>
                <a:buSzPct val="100000"/>
                <a:defRPr/>
              </a:pPr>
              <a:t>4</a:t>
            </a:fld>
            <a:endParaRPr lang="es-ES" sz="120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7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13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s-ES" smtClean="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B253-8A50-437A-9D01-07A7F3C72D37}" type="datetimeFigureOut">
              <a:rPr lang="es-UY" smtClean="0"/>
              <a:pPr/>
              <a:t>21/10/2015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153DF-98CD-4A3E-B04A-3302442E4F4E}" type="slidenum">
              <a:rPr lang="es-UY" smtClean="0"/>
              <a:pPr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922317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B253-8A50-437A-9D01-07A7F3C72D37}" type="datetimeFigureOut">
              <a:rPr lang="es-UY" smtClean="0"/>
              <a:pPr/>
              <a:t>21/10/2015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153DF-98CD-4A3E-B04A-3302442E4F4E}" type="slidenum">
              <a:rPr lang="es-UY" smtClean="0"/>
              <a:pPr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428707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B253-8A50-437A-9D01-07A7F3C72D37}" type="datetimeFigureOut">
              <a:rPr lang="es-UY" smtClean="0"/>
              <a:pPr/>
              <a:t>21/10/2015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153DF-98CD-4A3E-B04A-3302442E4F4E}" type="slidenum">
              <a:rPr lang="es-UY" smtClean="0"/>
              <a:pPr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132424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B253-8A50-437A-9D01-07A7F3C72D37}" type="datetimeFigureOut">
              <a:rPr lang="es-UY" smtClean="0"/>
              <a:pPr/>
              <a:t>21/10/2015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153DF-98CD-4A3E-B04A-3302442E4F4E}" type="slidenum">
              <a:rPr lang="es-UY" smtClean="0"/>
              <a:pPr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721121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B253-8A50-437A-9D01-07A7F3C72D37}" type="datetimeFigureOut">
              <a:rPr lang="es-UY" smtClean="0"/>
              <a:pPr/>
              <a:t>21/10/2015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153DF-98CD-4A3E-B04A-3302442E4F4E}" type="slidenum">
              <a:rPr lang="es-UY" smtClean="0"/>
              <a:pPr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159412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B253-8A50-437A-9D01-07A7F3C72D37}" type="datetimeFigureOut">
              <a:rPr lang="es-UY" smtClean="0"/>
              <a:pPr/>
              <a:t>21/10/2015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153DF-98CD-4A3E-B04A-3302442E4F4E}" type="slidenum">
              <a:rPr lang="es-UY" smtClean="0"/>
              <a:pPr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340478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B253-8A50-437A-9D01-07A7F3C72D37}" type="datetimeFigureOut">
              <a:rPr lang="es-UY" smtClean="0"/>
              <a:pPr/>
              <a:t>21/10/2015</a:t>
            </a:fld>
            <a:endParaRPr lang="es-UY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153DF-98CD-4A3E-B04A-3302442E4F4E}" type="slidenum">
              <a:rPr lang="es-UY" smtClean="0"/>
              <a:pPr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523904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B253-8A50-437A-9D01-07A7F3C72D37}" type="datetimeFigureOut">
              <a:rPr lang="es-UY" smtClean="0"/>
              <a:pPr/>
              <a:t>21/10/2015</a:t>
            </a:fld>
            <a:endParaRPr lang="es-UY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153DF-98CD-4A3E-B04A-3302442E4F4E}" type="slidenum">
              <a:rPr lang="es-UY" smtClean="0"/>
              <a:pPr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593558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B253-8A50-437A-9D01-07A7F3C72D37}" type="datetimeFigureOut">
              <a:rPr lang="es-UY" smtClean="0"/>
              <a:pPr/>
              <a:t>21/10/2015</a:t>
            </a:fld>
            <a:endParaRPr lang="es-UY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153DF-98CD-4A3E-B04A-3302442E4F4E}" type="slidenum">
              <a:rPr lang="es-UY" smtClean="0"/>
              <a:pPr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12517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B253-8A50-437A-9D01-07A7F3C72D37}" type="datetimeFigureOut">
              <a:rPr lang="es-UY" smtClean="0"/>
              <a:pPr/>
              <a:t>21/10/2015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153DF-98CD-4A3E-B04A-3302442E4F4E}" type="slidenum">
              <a:rPr lang="es-UY" smtClean="0"/>
              <a:pPr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994766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FB253-8A50-437A-9D01-07A7F3C72D37}" type="datetimeFigureOut">
              <a:rPr lang="es-UY" smtClean="0"/>
              <a:pPr/>
              <a:t>21/10/2015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153DF-98CD-4A3E-B04A-3302442E4F4E}" type="slidenum">
              <a:rPr lang="es-UY" smtClean="0"/>
              <a:pPr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870814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FB253-8A50-437A-9D01-07A7F3C72D37}" type="datetimeFigureOut">
              <a:rPr lang="es-UY" smtClean="0"/>
              <a:pPr/>
              <a:t>21/10/2015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153DF-98CD-4A3E-B04A-3302442E4F4E}" type="slidenum">
              <a:rPr lang="es-UY" smtClean="0"/>
              <a:pPr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960238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es/imgres?um=1&amp;sa=N&amp;hl=es&amp;tbm=isch&amp;tbnid=TLoDxXJkrBaQDM:&amp;imgrefurl=http://www.fiiapp.org/&amp;docid=b3Fu1eeceC6fFM&amp;imgurl=http://www.fiiapp.org/img/FIIAPP_LOGO.gif&amp;w=337&amp;h=105&amp;ei=wd9KUp_AB8XWtAbHqICQCg&amp;zoom=1&amp;iact=hc&amp;vpx=452&amp;vpy=166&amp;dur=218&amp;hovh=84&amp;hovw=269&amp;tx=222&amp;ty=63&amp;page=1&amp;tbnh=69&amp;tbnw=222&amp;start=0&amp;ndsp=13&amp;ved=1" TargetMode="External"/><Relationship Id="rId7" Type="http://schemas.openxmlformats.org/officeDocument/2006/relationships/image" Target="../media/image5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1412776"/>
            <a:ext cx="8496944" cy="3456384"/>
          </a:xfrm>
        </p:spPr>
        <p:txBody>
          <a:bodyPr>
            <a:normAutofit fontScale="90000"/>
          </a:bodyPr>
          <a:lstStyle/>
          <a:p>
            <a:r>
              <a:rPr lang="es-ES" sz="3600" b="1" cap="small" dirty="0" smtClean="0"/>
              <a:t>   </a:t>
            </a:r>
            <a:br>
              <a:rPr lang="es-ES" sz="3600" b="1" cap="small" dirty="0" smtClean="0"/>
            </a:b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3300" b="1" dirty="0" smtClean="0">
                <a:latin typeface="+mn-lt"/>
              </a:rPr>
              <a:t/>
            </a:r>
            <a:br>
              <a:rPr lang="es-ES" sz="3300" b="1" dirty="0" smtClean="0">
                <a:latin typeface="+mn-lt"/>
              </a:rPr>
            </a:br>
            <a:r>
              <a:rPr lang="es-ES" sz="3300" b="1" i="1" dirty="0" smtClean="0">
                <a:latin typeface="+mn-lt"/>
              </a:rPr>
              <a:t>Territorios y políticas públicas</a:t>
            </a:r>
            <a:br>
              <a:rPr lang="es-ES" sz="3300" b="1" i="1" dirty="0" smtClean="0">
                <a:latin typeface="+mn-lt"/>
              </a:rPr>
            </a:br>
            <a:r>
              <a:rPr lang="es-ES" sz="3100" b="1" dirty="0">
                <a:latin typeface="+mn-lt"/>
              </a:rPr>
              <a:t/>
            </a:r>
            <a:br>
              <a:rPr lang="es-ES" sz="3100" b="1" dirty="0">
                <a:latin typeface="+mn-lt"/>
              </a:rPr>
            </a:br>
            <a:r>
              <a:rPr lang="es-ES" sz="2200" b="1" dirty="0" smtClean="0">
                <a:latin typeface="+mn-lt"/>
              </a:rPr>
              <a:t>La experiencia uruguaya</a:t>
            </a:r>
            <a:r>
              <a:rPr lang="es-ES" sz="2200" b="1" dirty="0" smtClean="0">
                <a:latin typeface="Gill Sans MT"/>
              </a:rPr>
              <a:t/>
            </a:r>
            <a:br>
              <a:rPr lang="es-ES" sz="2200" b="1" dirty="0" smtClean="0">
                <a:latin typeface="Gill Sans MT"/>
              </a:rPr>
            </a:br>
            <a:r>
              <a:rPr lang="en-US" dirty="0">
                <a:latin typeface="Gill Sans MT"/>
              </a:rPr>
              <a:t/>
            </a:r>
            <a:br>
              <a:rPr lang="en-US" dirty="0">
                <a:latin typeface="Gill Sans MT"/>
              </a:rPr>
            </a:br>
            <a:r>
              <a:rPr lang="es-ES" sz="2700" i="1" dirty="0" smtClean="0"/>
              <a:t>Madrid, España</a:t>
            </a:r>
            <a:r>
              <a:rPr lang="es-ES" sz="2700" dirty="0"/>
              <a:t/>
            </a:r>
            <a:br>
              <a:rPr lang="es-ES" sz="2700" dirty="0"/>
            </a:br>
            <a:r>
              <a:rPr lang="es-ES" sz="2700" i="1" dirty="0" smtClean="0"/>
              <a:t>20-21 de octubre de 2015</a:t>
            </a:r>
            <a:r>
              <a:rPr lang="es-ES" sz="3100" dirty="0"/>
              <a:t/>
            </a:r>
            <a:br>
              <a:rPr lang="es-ES" sz="3100" dirty="0"/>
            </a:br>
            <a:r>
              <a:rPr lang="es-ES" sz="4000" b="1" dirty="0" smtClean="0"/>
              <a:t/>
            </a:r>
            <a:br>
              <a:rPr lang="es-ES" sz="4000" b="1" dirty="0" smtClean="0"/>
            </a:br>
            <a:endParaRPr lang="es-ES" sz="4000" b="1" dirty="0"/>
          </a:p>
        </p:txBody>
      </p:sp>
      <p:pic>
        <p:nvPicPr>
          <p:cNvPr id="8" name="Picture 7" descr="logo_eurosocial_rgb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224" y="576680"/>
            <a:ext cx="2429834" cy="6788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rg_hi" descr="https://encrypted-tbn3.gstatic.com/images?q=tbn:ANd9GcT-qIoW2wHwP3jIkn6hUbi6v6Wq5trad0MG0as0TiWKF0AyawoXgw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0687" y="5644864"/>
            <a:ext cx="1373279" cy="42767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3883966" y="5037025"/>
            <a:ext cx="1471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Socios de la Acción:</a:t>
            </a:r>
            <a:endParaRPr lang="en-US" sz="1200" dirty="0"/>
          </a:p>
        </p:txBody>
      </p:sp>
      <p:pic>
        <p:nvPicPr>
          <p:cNvPr id="15" name="Imagen 30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4669" y="5624915"/>
            <a:ext cx="936104" cy="467572"/>
          </a:xfrm>
          <a:prstGeom prst="rect">
            <a:avLst/>
          </a:prstGeom>
          <a:noFill/>
        </p:spPr>
      </p:pic>
      <p:pic>
        <p:nvPicPr>
          <p:cNvPr id="1027" name="Picture 3" descr="F:\FCSAI\Actividades\Accion 1 Medicion de Equidad\Uruguay\Presentacion del SVES\logo_0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0135" y="329269"/>
            <a:ext cx="1995180" cy="1173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Imagen 6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2649" y="5485008"/>
            <a:ext cx="733714" cy="747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812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260648"/>
            <a:ext cx="4536504" cy="43088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es-ES" sz="2200" b="1" kern="0" dirty="0" smtClean="0">
                <a:solidFill>
                  <a:schemeClr val="bg1"/>
                </a:solidFill>
                <a:latin typeface="+mj-lt"/>
                <a:ea typeface="BatangChe" pitchFamily="49" charset="-127"/>
                <a:cs typeface="Times New Roman"/>
              </a:rPr>
              <a:t>CONDICIONES MATERIALES DE VIDA</a:t>
            </a:r>
            <a:endParaRPr lang="es-UY" sz="2200" b="1" kern="0" dirty="0">
              <a:solidFill>
                <a:schemeClr val="bg1"/>
              </a:solidFill>
              <a:effectLst/>
              <a:latin typeface="+mj-lt"/>
              <a:ea typeface="BatangChe" pitchFamily="49" charset="-127"/>
              <a:cs typeface="Times New Roman"/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009722"/>
              </p:ext>
            </p:extLst>
          </p:nvPr>
        </p:nvGraphicFramePr>
        <p:xfrm>
          <a:off x="611560" y="980728"/>
          <a:ext cx="3168352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6104"/>
                <a:gridCol w="223224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Vivienda no adecuada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BRECHA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b="1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19%</a:t>
                      </a:r>
                      <a:endParaRPr lang="es-UY" sz="17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MEJOR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b="1" dirty="0" smtClean="0">
                          <a:solidFill>
                            <a:srgbClr val="008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Colonia (28,9%)</a:t>
                      </a:r>
                      <a:endParaRPr lang="es-UY" sz="1700" b="1" dirty="0">
                        <a:solidFill>
                          <a:srgbClr val="008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PEOR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b="1" dirty="0" smtClean="0">
                          <a:solidFill>
                            <a:srgbClr val="C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Artigas (48%)</a:t>
                      </a:r>
                      <a:endParaRPr lang="es-UY" sz="1700" b="1" dirty="0">
                        <a:solidFill>
                          <a:srgbClr val="C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pic>
        <p:nvPicPr>
          <p:cNvPr id="4" name="0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84" y="2789892"/>
            <a:ext cx="3383915" cy="3898900"/>
          </a:xfrm>
          <a:prstGeom prst="rect">
            <a:avLst/>
          </a:prstGeom>
        </p:spPr>
      </p:pic>
      <p:graphicFrame>
        <p:nvGraphicFramePr>
          <p:cNvPr id="6" name="5 Gráfico"/>
          <p:cNvGraphicFramePr/>
          <p:nvPr>
            <p:extLst>
              <p:ext uri="{D42A27DB-BD31-4B8C-83A1-F6EECF244321}">
                <p14:modId xmlns:p14="http://schemas.microsoft.com/office/powerpoint/2010/main" val="3582905195"/>
              </p:ext>
            </p:extLst>
          </p:nvPr>
        </p:nvGraphicFramePr>
        <p:xfrm>
          <a:off x="3996501" y="2493476"/>
          <a:ext cx="5039995" cy="3959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6 Rectángulo"/>
          <p:cNvSpPr/>
          <p:nvPr/>
        </p:nvSpPr>
        <p:spPr>
          <a:xfrm>
            <a:off x="806376" y="2482711"/>
            <a:ext cx="2685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1200" b="1" dirty="0"/>
              <a:t>Porcentaje de personas sin vivienda adecuada (trienio </a:t>
            </a:r>
            <a:r>
              <a:rPr lang="es-CL" sz="1200" b="1" dirty="0" smtClean="0"/>
              <a:t>2011-2013</a:t>
            </a:r>
            <a:r>
              <a:rPr lang="es-CL" sz="1200" b="1" dirty="0"/>
              <a:t>)</a:t>
            </a:r>
            <a:endParaRPr lang="es-UY" sz="1200" dirty="0"/>
          </a:p>
        </p:txBody>
      </p:sp>
      <p:sp>
        <p:nvSpPr>
          <p:cNvPr id="8" name="7 Rectángulo"/>
          <p:cNvSpPr/>
          <p:nvPr/>
        </p:nvSpPr>
        <p:spPr>
          <a:xfrm>
            <a:off x="5076621" y="2072461"/>
            <a:ext cx="30243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1200" b="1" dirty="0"/>
              <a:t>Brecha % de personas sin vivienda adecuada del 5º y 1º quintil (trienio 2011-2012-2013)</a:t>
            </a:r>
            <a:endParaRPr lang="es-UY" sz="1200" dirty="0"/>
          </a:p>
        </p:txBody>
      </p:sp>
      <p:sp>
        <p:nvSpPr>
          <p:cNvPr id="9" name="8 Rectángulo"/>
          <p:cNvSpPr/>
          <p:nvPr/>
        </p:nvSpPr>
        <p:spPr>
          <a:xfrm>
            <a:off x="4499992" y="927011"/>
            <a:ext cx="4392488" cy="10618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UY" sz="2100" b="1" dirty="0" smtClean="0">
                <a:solidFill>
                  <a:srgbClr val="C00000"/>
                </a:solidFill>
              </a:rPr>
              <a:t>Montevideo es uno de los departamentos con mejor desempeño, pero el más inequitativo</a:t>
            </a:r>
            <a:endParaRPr lang="es-UY" sz="2100" b="1" dirty="0">
              <a:solidFill>
                <a:srgbClr val="C00000"/>
              </a:solidFill>
            </a:endParaRPr>
          </a:p>
        </p:txBody>
      </p:sp>
      <p:sp>
        <p:nvSpPr>
          <p:cNvPr id="10" name="9 Elipse"/>
          <p:cNvSpPr/>
          <p:nvPr/>
        </p:nvSpPr>
        <p:spPr>
          <a:xfrm>
            <a:off x="1660081" y="6279847"/>
            <a:ext cx="540060" cy="47357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>
              <a:ln>
                <a:solidFill>
                  <a:srgbClr val="C00000"/>
                </a:solidFill>
              </a:ln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8362580" y="2450924"/>
            <a:ext cx="684076" cy="57739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>
              <a:ln>
                <a:solidFill>
                  <a:srgbClr val="C00000"/>
                </a:solidFill>
              </a:ln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2987824" y="6464369"/>
            <a:ext cx="5886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UY" sz="1200" dirty="0" smtClean="0"/>
              <a:t>Fuente: Estimación propia a partir de ECH 2011, 2012 y 2013 (acumulado).</a:t>
            </a:r>
            <a:endParaRPr lang="es-UY" sz="1200" dirty="0"/>
          </a:p>
        </p:txBody>
      </p:sp>
    </p:spTree>
    <p:extLst>
      <p:ext uri="{BB962C8B-B14F-4D97-AF65-F5344CB8AC3E}">
        <p14:creationId xmlns:p14="http://schemas.microsoft.com/office/powerpoint/2010/main" val="3110650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261809"/>
            <a:ext cx="2592288" cy="43088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es-ES" sz="2200" b="1" kern="0" dirty="0" smtClean="0">
                <a:solidFill>
                  <a:schemeClr val="bg1"/>
                </a:solidFill>
                <a:latin typeface="+mj-lt"/>
                <a:ea typeface="BatangChe" pitchFamily="49" charset="-127"/>
                <a:cs typeface="Times New Roman"/>
              </a:rPr>
              <a:t>HÁBITOS DE VIDA</a:t>
            </a:r>
            <a:endParaRPr lang="es-UY" sz="2200" b="1" kern="0" dirty="0">
              <a:solidFill>
                <a:schemeClr val="bg1"/>
              </a:solidFill>
              <a:effectLst/>
              <a:latin typeface="+mj-lt"/>
              <a:ea typeface="BatangChe" pitchFamily="49" charset="-127"/>
              <a:cs typeface="Times New Roman"/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438777"/>
              </p:ext>
            </p:extLst>
          </p:nvPr>
        </p:nvGraphicFramePr>
        <p:xfrm>
          <a:off x="264996" y="908720"/>
          <a:ext cx="3082868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2128"/>
                <a:gridCol w="193074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% consumidores diarios</a:t>
                      </a:r>
                      <a:endParaRPr lang="es-UY" sz="14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BRECHA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b="1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8,3%</a:t>
                      </a:r>
                      <a:endParaRPr lang="es-UY" sz="17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MEJOR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b="1" dirty="0" smtClean="0">
                          <a:solidFill>
                            <a:srgbClr val="008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Río Negro (12,5)</a:t>
                      </a:r>
                      <a:endParaRPr lang="es-UY" sz="1700" b="1" dirty="0">
                        <a:solidFill>
                          <a:srgbClr val="008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PEOR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b="1" dirty="0" smtClean="0">
                          <a:solidFill>
                            <a:srgbClr val="C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Treinta y Tres (20,8)</a:t>
                      </a:r>
                      <a:endParaRPr lang="es-UY" sz="1700" b="1" dirty="0">
                        <a:solidFill>
                          <a:srgbClr val="C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386050"/>
              </p:ext>
            </p:extLst>
          </p:nvPr>
        </p:nvGraphicFramePr>
        <p:xfrm>
          <a:off x="273120" y="2204864"/>
          <a:ext cx="3074744" cy="1249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0528"/>
                <a:gridCol w="1944216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% hogares con exposición diaria</a:t>
                      </a:r>
                      <a:endParaRPr lang="es-UY" sz="14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BRECHA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b="1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19,4%</a:t>
                      </a:r>
                      <a:endParaRPr lang="es-UY" sz="17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MEJOR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b="1" dirty="0" smtClean="0">
                          <a:solidFill>
                            <a:srgbClr val="008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Artigas (11,9)</a:t>
                      </a:r>
                      <a:endParaRPr lang="es-UY" sz="1700" b="1" dirty="0">
                        <a:solidFill>
                          <a:srgbClr val="008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PEOR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b="1" dirty="0" smtClean="0">
                          <a:solidFill>
                            <a:srgbClr val="C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Cerro Largo (31)</a:t>
                      </a:r>
                      <a:endParaRPr lang="es-UY" sz="1700" b="1" dirty="0">
                        <a:solidFill>
                          <a:srgbClr val="C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pic>
        <p:nvPicPr>
          <p:cNvPr id="5" name="0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5" y="1052735"/>
            <a:ext cx="2375544" cy="2628000"/>
          </a:xfrm>
          <a:prstGeom prst="rect">
            <a:avLst/>
          </a:prstGeom>
        </p:spPr>
      </p:pic>
      <p:pic>
        <p:nvPicPr>
          <p:cNvPr id="6" name="0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199" y="1052734"/>
            <a:ext cx="2375544" cy="2628000"/>
          </a:xfrm>
          <a:prstGeom prst="rect">
            <a:avLst/>
          </a:prstGeom>
        </p:spPr>
      </p:pic>
      <p:graphicFrame>
        <p:nvGraphicFramePr>
          <p:cNvPr id="7" name="6 Gráfico"/>
          <p:cNvGraphicFramePr/>
          <p:nvPr>
            <p:extLst>
              <p:ext uri="{D42A27DB-BD31-4B8C-83A1-F6EECF244321}">
                <p14:modId xmlns:p14="http://schemas.microsoft.com/office/powerpoint/2010/main" val="414545179"/>
              </p:ext>
            </p:extLst>
          </p:nvPr>
        </p:nvGraphicFramePr>
        <p:xfrm>
          <a:off x="501774" y="4225627"/>
          <a:ext cx="4000500" cy="2371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7 Rectángulo"/>
          <p:cNvSpPr/>
          <p:nvPr/>
        </p:nvSpPr>
        <p:spPr>
          <a:xfrm>
            <a:off x="3624848" y="477252"/>
            <a:ext cx="2736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UY" sz="1200" b="1" dirty="0"/>
              <a:t>Porcentaje de </a:t>
            </a:r>
            <a:r>
              <a:rPr lang="es-UY" sz="1200" b="1" dirty="0" smtClean="0"/>
              <a:t>personas &gt; 12 años consumidores </a:t>
            </a:r>
            <a:r>
              <a:rPr lang="es-UY" sz="1200" b="1" dirty="0"/>
              <a:t>diarios de </a:t>
            </a:r>
            <a:r>
              <a:rPr lang="es-UY" sz="1200" b="1" dirty="0" smtClean="0"/>
              <a:t>tabaco (2011)</a:t>
            </a:r>
            <a:endParaRPr lang="es-UY" sz="1200" dirty="0"/>
          </a:p>
        </p:txBody>
      </p:sp>
      <p:sp>
        <p:nvSpPr>
          <p:cNvPr id="9" name="8 Rectángulo"/>
          <p:cNvSpPr/>
          <p:nvPr/>
        </p:nvSpPr>
        <p:spPr>
          <a:xfrm>
            <a:off x="6258664" y="486832"/>
            <a:ext cx="2736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UY" sz="1200" b="1" dirty="0"/>
              <a:t>Porcentaje de hogares con exposición diaria al consumo de </a:t>
            </a:r>
            <a:r>
              <a:rPr lang="es-UY" sz="1200" b="1" dirty="0" smtClean="0"/>
              <a:t>tabaco (2011)</a:t>
            </a:r>
            <a:endParaRPr lang="es-UY" sz="1200" dirty="0"/>
          </a:p>
        </p:txBody>
      </p:sp>
      <p:sp>
        <p:nvSpPr>
          <p:cNvPr id="11" name="10 Rectángulo"/>
          <p:cNvSpPr/>
          <p:nvPr/>
        </p:nvSpPr>
        <p:spPr>
          <a:xfrm>
            <a:off x="216024" y="3772386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UY" sz="1200" b="1" dirty="0"/>
              <a:t>Gráfico 12: Porcentaje de consumidores diarios y de hogares con                                                                        exposición diaria al tabaco según quintiles de ingreso (2011)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422968" y="6525344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s-CL" sz="1000" dirty="0"/>
              <a:t>Fuente: Estimación propia a partir de ECH 2011.</a:t>
            </a:r>
            <a:endParaRPr lang="es-UY" sz="1000" dirty="0"/>
          </a:p>
        </p:txBody>
      </p:sp>
      <p:graphicFrame>
        <p:nvGraphicFramePr>
          <p:cNvPr id="13" name="12 Gráfico"/>
          <p:cNvGraphicFramePr/>
          <p:nvPr>
            <p:extLst>
              <p:ext uri="{D42A27DB-BD31-4B8C-83A1-F6EECF244321}">
                <p14:modId xmlns:p14="http://schemas.microsoft.com/office/powerpoint/2010/main" val="656820166"/>
              </p:ext>
            </p:extLst>
          </p:nvPr>
        </p:nvGraphicFramePr>
        <p:xfrm>
          <a:off x="5003160" y="4322713"/>
          <a:ext cx="3599815" cy="2159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13 Rectángulo"/>
          <p:cNvSpPr/>
          <p:nvPr/>
        </p:nvSpPr>
        <p:spPr>
          <a:xfrm>
            <a:off x="4798184" y="3861048"/>
            <a:ext cx="420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1200" b="1" dirty="0"/>
              <a:t>Porcentaje de consumidores diarios de tabaco </a:t>
            </a:r>
            <a:r>
              <a:rPr lang="es-CL" sz="1200" b="1" dirty="0" smtClean="0"/>
              <a:t>entre varones, personas afro y </a:t>
            </a:r>
            <a:r>
              <a:rPr lang="es-CL" sz="1200" b="1" dirty="0"/>
              <a:t>situación de </a:t>
            </a:r>
            <a:r>
              <a:rPr lang="es-CL" sz="1200" b="1" dirty="0" smtClean="0"/>
              <a:t>pobreza </a:t>
            </a:r>
            <a:r>
              <a:rPr lang="es-CL" sz="1200" b="1" dirty="0"/>
              <a:t>(2011)</a:t>
            </a:r>
            <a:endParaRPr lang="es-UY" sz="1200" dirty="0"/>
          </a:p>
        </p:txBody>
      </p:sp>
    </p:spTree>
    <p:extLst>
      <p:ext uri="{BB962C8B-B14F-4D97-AF65-F5344CB8AC3E}">
        <p14:creationId xmlns:p14="http://schemas.microsoft.com/office/powerpoint/2010/main" val="2314154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188640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es-UY" sz="2400" b="1" kern="0" dirty="0" smtClean="0">
                <a:solidFill>
                  <a:srgbClr val="365F91"/>
                </a:solidFill>
                <a:latin typeface="Cambria"/>
                <a:ea typeface="Times New Roman"/>
                <a:cs typeface="Times New Roman"/>
              </a:rPr>
              <a:t>EN SUMA</a:t>
            </a:r>
            <a:endParaRPr lang="es-UY" sz="2000" b="1" kern="0" dirty="0">
              <a:solidFill>
                <a:srgbClr val="365F91"/>
              </a:solidFill>
              <a:effectLst/>
              <a:latin typeface="Cambria"/>
              <a:ea typeface="Times New Roman"/>
              <a:cs typeface="Times New Roman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55752" y="908720"/>
            <a:ext cx="86409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b="1" dirty="0" smtClean="0">
                <a:solidFill>
                  <a:srgbClr val="008000"/>
                </a:solidFill>
              </a:rPr>
              <a:t>A: En nuestro país, los </a:t>
            </a:r>
            <a:r>
              <a:rPr lang="es-CL" b="1" dirty="0">
                <a:solidFill>
                  <a:srgbClr val="008000"/>
                </a:solidFill>
              </a:rPr>
              <a:t>resultados en salud se distribuyen de manera desigual entre los diferentes </a:t>
            </a:r>
            <a:r>
              <a:rPr lang="es-CL" b="1" dirty="0" smtClean="0">
                <a:solidFill>
                  <a:srgbClr val="008000"/>
                </a:solidFill>
              </a:rPr>
              <a:t>grupos sociales </a:t>
            </a:r>
            <a:r>
              <a:rPr lang="es-CL" b="1" dirty="0">
                <a:solidFill>
                  <a:srgbClr val="008000"/>
                </a:solidFill>
              </a:rPr>
              <a:t>y territorios. </a:t>
            </a:r>
            <a:endParaRPr lang="es-CL" dirty="0"/>
          </a:p>
          <a:p>
            <a:pPr algn="just"/>
            <a:r>
              <a:rPr lang="es-CL" b="1" dirty="0" smtClean="0">
                <a:solidFill>
                  <a:srgbClr val="C00000"/>
                </a:solidFill>
              </a:rPr>
              <a:t>B: Es ineludible </a:t>
            </a:r>
            <a:r>
              <a:rPr lang="es-CL" b="1" dirty="0">
                <a:solidFill>
                  <a:srgbClr val="C00000"/>
                </a:solidFill>
              </a:rPr>
              <a:t>reconocer que para planificar políticas de salud pública </a:t>
            </a:r>
            <a:r>
              <a:rPr lang="es-CL" b="1" dirty="0" smtClean="0">
                <a:solidFill>
                  <a:srgbClr val="C00000"/>
                </a:solidFill>
              </a:rPr>
              <a:t>mucho </a:t>
            </a:r>
            <a:r>
              <a:rPr lang="es-CL" b="1" dirty="0">
                <a:solidFill>
                  <a:srgbClr val="C00000"/>
                </a:solidFill>
              </a:rPr>
              <a:t>más importante que saber de qué se enferma la gente, </a:t>
            </a:r>
            <a:r>
              <a:rPr lang="es-CL" b="1" u="sng" dirty="0">
                <a:solidFill>
                  <a:srgbClr val="C00000"/>
                </a:solidFill>
              </a:rPr>
              <a:t>es saber quiénes son aquellos y aquellas que se enferman</a:t>
            </a:r>
            <a:r>
              <a:rPr lang="es-CL" b="1" dirty="0">
                <a:solidFill>
                  <a:srgbClr val="C00000"/>
                </a:solidFill>
              </a:rPr>
              <a:t>.</a:t>
            </a:r>
            <a:endParaRPr lang="es-UY" b="1" dirty="0">
              <a:solidFill>
                <a:srgbClr val="C00000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35824" y="2492896"/>
            <a:ext cx="86409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b="1" dirty="0" smtClean="0">
                <a:solidFill>
                  <a:srgbClr val="008000"/>
                </a:solidFill>
              </a:rPr>
              <a:t>A: La</a:t>
            </a:r>
            <a:r>
              <a:rPr lang="es-UY" b="1" dirty="0" smtClean="0">
                <a:solidFill>
                  <a:srgbClr val="008000"/>
                </a:solidFill>
              </a:rPr>
              <a:t>s </a:t>
            </a:r>
            <a:r>
              <a:rPr lang="es-UY" b="1" dirty="0">
                <a:solidFill>
                  <a:srgbClr val="008000"/>
                </a:solidFill>
              </a:rPr>
              <a:t>condiciones materiales de vida y de </a:t>
            </a:r>
            <a:r>
              <a:rPr lang="es-UY" b="1" dirty="0" smtClean="0">
                <a:solidFill>
                  <a:srgbClr val="008000"/>
                </a:solidFill>
              </a:rPr>
              <a:t>trabajo </a:t>
            </a:r>
            <a:r>
              <a:rPr lang="es-UY" b="1" dirty="0">
                <a:solidFill>
                  <a:srgbClr val="008000"/>
                </a:solidFill>
              </a:rPr>
              <a:t>se distribuyen de manera </a:t>
            </a:r>
            <a:r>
              <a:rPr lang="es-UY" b="1" dirty="0" smtClean="0">
                <a:solidFill>
                  <a:srgbClr val="008000"/>
                </a:solidFill>
              </a:rPr>
              <a:t>desigual, los </a:t>
            </a:r>
            <a:r>
              <a:rPr lang="es-UY" b="1" dirty="0">
                <a:solidFill>
                  <a:srgbClr val="008000"/>
                </a:solidFill>
              </a:rPr>
              <a:t>hábitos y estilos de vida se construyen socialmente a través del ciclo vital, </a:t>
            </a:r>
            <a:r>
              <a:rPr lang="es-UY" b="1" dirty="0" smtClean="0">
                <a:solidFill>
                  <a:srgbClr val="008000"/>
                </a:solidFill>
              </a:rPr>
              <a:t>por lo que las </a:t>
            </a:r>
            <a:r>
              <a:rPr lang="es-UY" b="1" dirty="0">
                <a:solidFill>
                  <a:srgbClr val="008000"/>
                </a:solidFill>
              </a:rPr>
              <a:t>elecciones individuales están determinadas en gran medida por las posibilidades que ofrece el contexto y las condiciones en las que las personas desarrollan su </a:t>
            </a:r>
            <a:r>
              <a:rPr lang="es-UY" b="1" dirty="0" smtClean="0">
                <a:solidFill>
                  <a:srgbClr val="008000"/>
                </a:solidFill>
              </a:rPr>
              <a:t>vida</a:t>
            </a:r>
            <a:endParaRPr lang="es-CL" dirty="0" smtClean="0"/>
          </a:p>
          <a:p>
            <a:pPr algn="just"/>
            <a:r>
              <a:rPr lang="es-CL" b="1" dirty="0" smtClean="0">
                <a:solidFill>
                  <a:srgbClr val="C00000"/>
                </a:solidFill>
              </a:rPr>
              <a:t>B: La </a:t>
            </a:r>
            <a:r>
              <a:rPr lang="es-UY" b="1" dirty="0" smtClean="0">
                <a:solidFill>
                  <a:srgbClr val="C00000"/>
                </a:solidFill>
              </a:rPr>
              <a:t>programación </a:t>
            </a:r>
            <a:r>
              <a:rPr lang="es-UY" b="1" dirty="0">
                <a:solidFill>
                  <a:srgbClr val="C00000"/>
                </a:solidFill>
              </a:rPr>
              <a:t>estratégica y la asignación de recursos </a:t>
            </a:r>
            <a:r>
              <a:rPr lang="es-UY" b="1" dirty="0" smtClean="0">
                <a:solidFill>
                  <a:srgbClr val="C00000"/>
                </a:solidFill>
              </a:rPr>
              <a:t>deben realizarse en </a:t>
            </a:r>
            <a:r>
              <a:rPr lang="es-UY" b="1" dirty="0">
                <a:solidFill>
                  <a:srgbClr val="C00000"/>
                </a:solidFill>
              </a:rPr>
              <a:t>base a un abordaje basado en el  reconocimiento de la diversidad y </a:t>
            </a:r>
            <a:r>
              <a:rPr lang="es-UY" b="1" dirty="0" smtClean="0">
                <a:solidFill>
                  <a:srgbClr val="C00000"/>
                </a:solidFill>
              </a:rPr>
              <a:t>heterogeneidad de los grupos sociales y sus contextos territoriales.</a:t>
            </a:r>
            <a:endParaRPr lang="es-UY" b="1" dirty="0">
              <a:solidFill>
                <a:srgbClr val="C00000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35824" y="4657204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UY" b="1" dirty="0" smtClean="0">
                <a:solidFill>
                  <a:srgbClr val="008000"/>
                </a:solidFill>
              </a:rPr>
              <a:t>A: Las </a:t>
            </a:r>
            <a:r>
              <a:rPr lang="es-UY" b="1" dirty="0">
                <a:solidFill>
                  <a:srgbClr val="008000"/>
                </a:solidFill>
              </a:rPr>
              <a:t>personas no se benefician de la misma manera de los servicios de salud, sino que hay </a:t>
            </a:r>
            <a:r>
              <a:rPr lang="es-UY" b="1" dirty="0" smtClean="0">
                <a:solidFill>
                  <a:srgbClr val="008000"/>
                </a:solidFill>
              </a:rPr>
              <a:t>grupos </a:t>
            </a:r>
            <a:r>
              <a:rPr lang="es-UY" b="1" dirty="0">
                <a:solidFill>
                  <a:srgbClr val="008000"/>
                </a:solidFill>
              </a:rPr>
              <a:t>que no acceden o cuando acceden no lo hacen </a:t>
            </a:r>
            <a:r>
              <a:rPr lang="es-UY" b="1" dirty="0" smtClean="0">
                <a:solidFill>
                  <a:srgbClr val="008000"/>
                </a:solidFill>
              </a:rPr>
              <a:t>plenamente. La dimensión territorial cobra especial relevancia en este aspecto. </a:t>
            </a:r>
            <a:endParaRPr lang="es-CL" dirty="0" smtClean="0"/>
          </a:p>
          <a:p>
            <a:pPr algn="just"/>
            <a:r>
              <a:rPr lang="es-CL" b="1" dirty="0" smtClean="0">
                <a:solidFill>
                  <a:srgbClr val="C00000"/>
                </a:solidFill>
              </a:rPr>
              <a:t>B: </a:t>
            </a:r>
            <a:r>
              <a:rPr lang="es-UY" b="1" dirty="0">
                <a:solidFill>
                  <a:srgbClr val="C00000"/>
                </a:solidFill>
              </a:rPr>
              <a:t>L</a:t>
            </a:r>
            <a:r>
              <a:rPr lang="es-UY" b="1" dirty="0" smtClean="0">
                <a:solidFill>
                  <a:srgbClr val="C00000"/>
                </a:solidFill>
              </a:rPr>
              <a:t>as </a:t>
            </a:r>
            <a:r>
              <a:rPr lang="es-UY" b="1" dirty="0">
                <a:solidFill>
                  <a:srgbClr val="C00000"/>
                </a:solidFill>
              </a:rPr>
              <a:t>medidas que sirven para mejorar la salud, como ser el aumento de la cobertura y su profundización, no necesariamente sirven para reducir las inequidades </a:t>
            </a:r>
            <a:r>
              <a:rPr lang="es-UY" b="1" dirty="0" smtClean="0">
                <a:solidFill>
                  <a:srgbClr val="C00000"/>
                </a:solidFill>
              </a:rPr>
              <a:t> si no se las contempla desde su diseño. </a:t>
            </a:r>
            <a:endParaRPr lang="es-UY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215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0" y="0"/>
            <a:ext cx="5943600" cy="6858000"/>
          </a:xfrm>
          <a:prstGeom prst="rect">
            <a:avLst/>
          </a:prstGeom>
          <a:solidFill>
            <a:srgbClr val="336699"/>
          </a:solidFill>
          <a:ln w="9525">
            <a:solidFill>
              <a:srgbClr val="336699"/>
            </a:solidFill>
            <a:miter lim="800000"/>
            <a:headEnd/>
            <a:tailEnd/>
          </a:ln>
        </p:spPr>
        <p:txBody>
          <a:bodyPr lIns="91390" tIns="45697" rIns="91390" bIns="45697"/>
          <a:lstStyle/>
          <a:p>
            <a:pPr algn="ctr"/>
            <a:r>
              <a:rPr lang="es-ES_tradnl" sz="4400" dirty="0">
                <a:solidFill>
                  <a:srgbClr val="FFFFFF"/>
                </a:solidFill>
                <a:latin typeface="Arial Black" pitchFamily="34" charset="0"/>
              </a:rPr>
              <a:t/>
            </a:r>
            <a:br>
              <a:rPr lang="es-ES_tradnl" sz="4400" dirty="0">
                <a:solidFill>
                  <a:srgbClr val="FFFFFF"/>
                </a:solidFill>
                <a:latin typeface="Arial Black" pitchFamily="34" charset="0"/>
              </a:rPr>
            </a:br>
            <a:endParaRPr lang="es-ES_tradnl" sz="4400" dirty="0">
              <a:solidFill>
                <a:srgbClr val="FFFFFF"/>
              </a:solidFill>
              <a:latin typeface="Arial Black" pitchFamily="34" charset="0"/>
            </a:endParaRPr>
          </a:p>
          <a:p>
            <a:pPr algn="ctr"/>
            <a:endParaRPr lang="es-ES_tradnl" sz="1200" dirty="0">
              <a:solidFill>
                <a:srgbClr val="FFFFFF"/>
              </a:solidFill>
              <a:latin typeface="Arial Black" pitchFamily="34" charset="0"/>
            </a:endParaRPr>
          </a:p>
          <a:p>
            <a:pPr algn="ctr"/>
            <a:r>
              <a:rPr lang="es-UY" sz="3200" b="1" dirty="0" smtClean="0">
                <a:solidFill>
                  <a:srgbClr val="FFFFFF"/>
                </a:solidFill>
              </a:rPr>
              <a:t>La importancia del Sistema de Vigilancia de la Equidad en Salud (SVES) para la definición de políticas de salud basadas en el territorio</a:t>
            </a:r>
            <a:endParaRPr lang="es-ES_tradnl" sz="3200" b="1" dirty="0">
              <a:solidFill>
                <a:srgbClr val="FFFFFF"/>
              </a:solidFill>
            </a:endParaRPr>
          </a:p>
        </p:txBody>
      </p:sp>
      <p:pic>
        <p:nvPicPr>
          <p:cNvPr id="14340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5" r="7324"/>
          <a:stretch>
            <a:fillRect/>
          </a:stretch>
        </p:blipFill>
        <p:spPr bwMode="auto">
          <a:xfrm>
            <a:off x="6081713" y="1795463"/>
            <a:ext cx="2873375" cy="18018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079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481236" y="2420888"/>
            <a:ext cx="8001000" cy="3110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s-UY" sz="2800" b="1" dirty="0" smtClean="0"/>
              <a:t>Dada la necesidad de </a:t>
            </a:r>
            <a:r>
              <a:rPr lang="es-UY" sz="2800" b="1" dirty="0"/>
              <a:t>diseñar políticas públicas basadas en evidencia, el MSP ha </a:t>
            </a:r>
            <a:r>
              <a:rPr lang="es-UY" sz="2800" b="1" dirty="0" smtClean="0"/>
              <a:t>decidido </a:t>
            </a:r>
            <a:r>
              <a:rPr lang="es-UY" sz="2800" b="1" dirty="0"/>
              <a:t>construir un sistema de vigilancia de las inequidades en salud (SVES) con el fin de disponer de información oportuna y de calidad sobre las inequidades en salud y sus determinantes sociales para el diseño de la política pública. </a:t>
            </a:r>
          </a:p>
        </p:txBody>
      </p:sp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solidFill>
            <a:srgbClr val="008000"/>
          </a:solidFill>
          <a:ln w="9360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5pPr>
            <a:lvl6pPr marL="25146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6pPr>
            <a:lvl7pPr marL="29718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7pPr>
            <a:lvl8pPr marL="34290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8pPr>
            <a:lvl9pPr marL="38862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9pPr>
          </a:lstStyle>
          <a:p>
            <a:pPr algn="ctr" defTabSz="449263" fontAlgn="base">
              <a:lnSpc>
                <a:spcPct val="93000"/>
              </a:lnSpc>
              <a:spcBef>
                <a:spcPts val="1875"/>
              </a:spcBef>
              <a:spcAft>
                <a:spcPct val="0"/>
              </a:spcAft>
              <a:buSzPct val="100000"/>
              <a:defRPr/>
            </a:pPr>
            <a:r>
              <a:rPr lang="es-ES" sz="3000" dirty="0" smtClean="0">
                <a:solidFill>
                  <a:srgbClr val="FFFFFF"/>
                </a:solidFill>
                <a:cs typeface="Arial" pitchFamily="34" charset="0"/>
              </a:rPr>
              <a:t>SISTEMA DE VIGILANCIA DE                               LA EQUIDAD EN SALUD</a:t>
            </a: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381000" y="1752600"/>
            <a:ext cx="7543800" cy="438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5pPr>
            <a:lvl6pPr marL="25146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6pPr>
            <a:lvl7pPr marL="29718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7pPr>
            <a:lvl8pPr marL="34290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8pPr>
            <a:lvl9pPr marL="38862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9pPr>
          </a:lstStyle>
          <a:p>
            <a:pPr algn="just" defTabSz="449263" fontAlgn="base">
              <a:lnSpc>
                <a:spcPct val="93000"/>
              </a:lnSpc>
              <a:spcBef>
                <a:spcPts val="1500"/>
              </a:spcBef>
              <a:spcAft>
                <a:spcPct val="0"/>
              </a:spcAft>
              <a:buSzPct val="100000"/>
              <a:defRPr/>
            </a:pPr>
            <a:r>
              <a:rPr lang="es-ES" sz="2400" b="1" dirty="0" smtClean="0">
                <a:latin typeface="Arial Rounded MT Bold" pitchFamily="34" charset="0"/>
                <a:cs typeface="Arial" pitchFamily="34" charset="0"/>
              </a:rPr>
              <a:t>COMETIDO:</a:t>
            </a:r>
          </a:p>
        </p:txBody>
      </p:sp>
    </p:spTree>
    <p:extLst>
      <p:ext uri="{BB962C8B-B14F-4D97-AF65-F5344CB8AC3E}">
        <p14:creationId xmlns:p14="http://schemas.microsoft.com/office/powerpoint/2010/main" val="1136045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469900" y="3595688"/>
            <a:ext cx="8001000" cy="642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100000"/>
            </a:pPr>
            <a:endParaRPr lang="en-GB" smtClean="0">
              <a:solidFill>
                <a:srgbClr val="00000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SzPct val="100000"/>
            </a:pPr>
            <a:endParaRPr lang="en-GB" smtClean="0">
              <a:solidFill>
                <a:srgbClr val="000000"/>
              </a:solidFill>
            </a:endParaRPr>
          </a:p>
        </p:txBody>
      </p:sp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solidFill>
            <a:srgbClr val="008000"/>
          </a:solidFill>
          <a:ln w="9360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5pPr>
            <a:lvl6pPr marL="25146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6pPr>
            <a:lvl7pPr marL="29718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7pPr>
            <a:lvl8pPr marL="34290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8pPr>
            <a:lvl9pPr marL="38862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9pPr>
          </a:lstStyle>
          <a:p>
            <a:pPr algn="ctr" defTabSz="449263" fontAlgn="base">
              <a:lnSpc>
                <a:spcPct val="93000"/>
              </a:lnSpc>
              <a:spcBef>
                <a:spcPts val="1875"/>
              </a:spcBef>
              <a:spcAft>
                <a:spcPct val="0"/>
              </a:spcAft>
              <a:buSzPct val="100000"/>
              <a:defRPr/>
            </a:pPr>
            <a:r>
              <a:rPr lang="es-ES" sz="3000" dirty="0" smtClean="0">
                <a:solidFill>
                  <a:srgbClr val="FFFFFF"/>
                </a:solidFill>
                <a:cs typeface="Arial" pitchFamily="34" charset="0"/>
              </a:rPr>
              <a:t>SISTEMA DE VIGILANCIA DE                               LA EQUIDAD EN SALUD</a:t>
            </a: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381000" y="1752600"/>
            <a:ext cx="7543800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5pPr>
            <a:lvl6pPr marL="25146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6pPr>
            <a:lvl7pPr marL="29718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7pPr>
            <a:lvl8pPr marL="34290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8pPr>
            <a:lvl9pPr marL="3886200" indent="-228600" algn="ctr" defTabSz="449263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CC3300"/>
                </a:solidFill>
                <a:latin typeface="Arial Black" pitchFamily="34" charset="0"/>
              </a:defRPr>
            </a:lvl9pPr>
          </a:lstStyle>
          <a:p>
            <a:pPr algn="just" defTabSz="449263" fontAlgn="base">
              <a:lnSpc>
                <a:spcPct val="93000"/>
              </a:lnSpc>
              <a:spcBef>
                <a:spcPts val="1500"/>
              </a:spcBef>
              <a:spcAft>
                <a:spcPct val="0"/>
              </a:spcAft>
              <a:buSzPct val="100000"/>
              <a:defRPr/>
            </a:pPr>
            <a:r>
              <a:rPr lang="es-ES" sz="2400" b="1" dirty="0" smtClean="0">
                <a:latin typeface="Arial Rounded MT Bold" pitchFamily="34" charset="0"/>
                <a:cs typeface="Arial" pitchFamily="34" charset="0"/>
              </a:rPr>
              <a:t>OBJETIVO: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560388" y="2237635"/>
            <a:ext cx="8034337" cy="354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pPr algn="just"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UY" sz="2800" dirty="0">
                <a:solidFill>
                  <a:srgbClr val="161645"/>
                </a:solidFill>
                <a:latin typeface="Arial Rounded MT Bold" pitchFamily="34" charset="0"/>
                <a:cs typeface="Arial" pitchFamily="34" charset="0"/>
              </a:rPr>
              <a:t>Dar visibilidad a las desigualdades en salud producidas </a:t>
            </a:r>
            <a:r>
              <a:rPr lang="es-UY" sz="2800" dirty="0" smtClean="0">
                <a:solidFill>
                  <a:srgbClr val="161645"/>
                </a:solidFill>
                <a:latin typeface="Arial Rounded MT Bold" pitchFamily="34" charset="0"/>
                <a:cs typeface="Arial" pitchFamily="34" charset="0"/>
              </a:rPr>
              <a:t>socialmente, identificando las diferencias en el estado de salud de los distintos grupos sociales y en los diversos </a:t>
            </a:r>
            <a:r>
              <a:rPr lang="es-UY" sz="2800" i="1" dirty="0" smtClean="0">
                <a:solidFill>
                  <a:srgbClr val="161645"/>
                </a:solidFill>
                <a:latin typeface="Arial Rounded MT Bold" pitchFamily="34" charset="0"/>
                <a:cs typeface="Arial" pitchFamily="34" charset="0"/>
              </a:rPr>
              <a:t>territorios</a:t>
            </a:r>
            <a:r>
              <a:rPr lang="es-UY" sz="2800" dirty="0" smtClean="0">
                <a:solidFill>
                  <a:srgbClr val="161645"/>
                </a:solidFill>
                <a:latin typeface="Arial Rounded MT Bold" pitchFamily="34" charset="0"/>
                <a:cs typeface="Arial" pitchFamily="34" charset="0"/>
              </a:rPr>
              <a:t>, a partir de su exposición diferencial a los determinantes sociales de la salud (condiciones de vida, hábitos de vida, condiciones de trabajo, </a:t>
            </a:r>
            <a:r>
              <a:rPr lang="es-UY" sz="2800" dirty="0" err="1" smtClean="0">
                <a:solidFill>
                  <a:srgbClr val="161645"/>
                </a:solidFill>
                <a:latin typeface="Arial Rounded MT Bold" pitchFamily="34" charset="0"/>
                <a:cs typeface="Arial" pitchFamily="34" charset="0"/>
              </a:rPr>
              <a:t>etc</a:t>
            </a:r>
            <a:r>
              <a:rPr lang="es-UY" sz="2800" dirty="0" smtClean="0">
                <a:solidFill>
                  <a:srgbClr val="161645"/>
                </a:solidFill>
                <a:latin typeface="Arial Rounded MT Bold" pitchFamily="34" charset="0"/>
                <a:cs typeface="Arial" pitchFamily="34" charset="0"/>
              </a:rPr>
              <a:t>)</a:t>
            </a:r>
            <a:endParaRPr lang="es-UY" sz="2800" dirty="0">
              <a:solidFill>
                <a:srgbClr val="161645"/>
              </a:solidFill>
              <a:latin typeface="Arial Rounded MT Bold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1482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Rectángulo"/>
          <p:cNvSpPr/>
          <p:nvPr/>
        </p:nvSpPr>
        <p:spPr>
          <a:xfrm>
            <a:off x="2082800" y="2462634"/>
            <a:ext cx="1830388" cy="2622550"/>
          </a:xfrm>
          <a:prstGeom prst="rect">
            <a:avLst/>
          </a:prstGeom>
          <a:solidFill>
            <a:srgbClr val="FFFFCC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s-UY">
              <a:solidFill>
                <a:prstClr val="white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250825" y="2420938"/>
            <a:ext cx="1666875" cy="2695604"/>
          </a:xfrm>
          <a:prstGeom prst="rect">
            <a:avLst/>
          </a:prstGeom>
          <a:solidFill>
            <a:srgbClr val="FFFFCC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s-UY">
              <a:solidFill>
                <a:prstClr val="white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330325" y="304800"/>
            <a:ext cx="6459538" cy="830997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sz="3200">
                <a:solidFill>
                  <a:srgbClr val="CC3300"/>
                </a:solidFill>
                <a:latin typeface="Arial Black" pitchFamily="34" charset="0"/>
              </a:defRPr>
            </a:lvl1pPr>
            <a:lvl2pPr>
              <a:defRPr sz="3200">
                <a:solidFill>
                  <a:srgbClr val="CC3300"/>
                </a:solidFill>
                <a:latin typeface="Arial Black" pitchFamily="34" charset="0"/>
              </a:defRPr>
            </a:lvl2pPr>
            <a:lvl3pPr>
              <a:defRPr sz="3200">
                <a:solidFill>
                  <a:srgbClr val="CC3300"/>
                </a:solidFill>
                <a:latin typeface="Arial Black" pitchFamily="34" charset="0"/>
              </a:defRPr>
            </a:lvl3pPr>
            <a:lvl4pPr>
              <a:defRPr sz="3200">
                <a:solidFill>
                  <a:srgbClr val="CC3300"/>
                </a:solidFill>
                <a:latin typeface="Arial Black" pitchFamily="34" charset="0"/>
              </a:defRPr>
            </a:lvl4pPr>
            <a:lvl5pPr>
              <a:defRPr sz="3200">
                <a:solidFill>
                  <a:srgbClr val="CC3300"/>
                </a:solidFill>
                <a:latin typeface="Arial Black" pitchFamily="34" charset="0"/>
              </a:defRPr>
            </a:lvl5pPr>
            <a:lvl6pPr marL="2514600" indent="-228600" algn="ctr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>
                <a:solidFill>
                  <a:srgbClr val="CC3300"/>
                </a:solidFill>
                <a:latin typeface="Arial Black" pitchFamily="34" charset="0"/>
              </a:defRPr>
            </a:lvl6pPr>
            <a:lvl7pPr marL="2971800" indent="-228600" algn="ctr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>
                <a:solidFill>
                  <a:srgbClr val="CC3300"/>
                </a:solidFill>
                <a:latin typeface="Arial Black" pitchFamily="34" charset="0"/>
              </a:defRPr>
            </a:lvl7pPr>
            <a:lvl8pPr marL="3429000" indent="-228600" algn="ctr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>
                <a:solidFill>
                  <a:srgbClr val="CC3300"/>
                </a:solidFill>
                <a:latin typeface="Arial Black" pitchFamily="34" charset="0"/>
              </a:defRPr>
            </a:lvl8pPr>
            <a:lvl9pPr marL="3886200" indent="-228600" algn="ctr" fontAlgn="base">
              <a:lnSpc>
                <a:spcPct val="93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>
                <a:solidFill>
                  <a:srgbClr val="CC3300"/>
                </a:solidFill>
                <a:latin typeface="Arial Black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s-UY" sz="2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pitchFamily="34" charset="0"/>
              </a:rPr>
              <a:t>MARCO CONCEPTUAL BASADO EN EL MARCO DE LA OMS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179388" y="5589588"/>
            <a:ext cx="4237037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UY" sz="1600" b="1" dirty="0">
                <a:solidFill>
                  <a:srgbClr val="F79646">
                    <a:lumMod val="75000"/>
                  </a:srgbClr>
                </a:solidFill>
                <a:cs typeface="Arial" pitchFamily="34" charset="0"/>
              </a:rPr>
              <a:t>Determinantes Estructurales de                                     las Inequidades en Salud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44488" y="1772816"/>
            <a:ext cx="1368425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UY" b="1" u="sng" dirty="0">
                <a:solidFill>
                  <a:srgbClr val="F79646">
                    <a:lumMod val="75000"/>
                  </a:srgbClr>
                </a:solidFill>
                <a:cs typeface="Arial" pitchFamily="34" charset="0"/>
              </a:rPr>
              <a:t>CONTEXTO</a:t>
            </a:r>
          </a:p>
        </p:txBody>
      </p:sp>
      <p:sp>
        <p:nvSpPr>
          <p:cNvPr id="9" name="8 Rectángulo"/>
          <p:cNvSpPr/>
          <p:nvPr/>
        </p:nvSpPr>
        <p:spPr>
          <a:xfrm>
            <a:off x="138113" y="1341439"/>
            <a:ext cx="3960812" cy="483235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s-UY">
              <a:solidFill>
                <a:prstClr val="white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195711" y="1558752"/>
            <a:ext cx="1800225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UY" b="1" dirty="0">
                <a:solidFill>
                  <a:srgbClr val="F79646">
                    <a:lumMod val="75000"/>
                  </a:srgbClr>
                </a:solidFill>
                <a:cs typeface="Arial" pitchFamily="34" charset="0"/>
              </a:rPr>
              <a:t>Posición socioeconómica</a:t>
            </a:r>
          </a:p>
        </p:txBody>
      </p:sp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687007"/>
              </p:ext>
            </p:extLst>
          </p:nvPr>
        </p:nvGraphicFramePr>
        <p:xfrm>
          <a:off x="422375" y="2636912"/>
          <a:ext cx="1341313" cy="2311369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341313"/>
              </a:tblGrid>
              <a:tr h="51571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200" b="1" dirty="0" smtClean="0">
                          <a:effectLst/>
                          <a:latin typeface="+mn-lt"/>
                        </a:rPr>
                        <a:t>Estado</a:t>
                      </a:r>
                      <a:r>
                        <a:rPr lang="es-CL" sz="1200" b="1" baseline="0" dirty="0" smtClean="0">
                          <a:effectLst/>
                          <a:latin typeface="+mn-lt"/>
                        </a:rPr>
                        <a:t> de Bienestar y Protección Social</a:t>
                      </a: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35" marR="42135" marT="0" marB="0"/>
                </a:tc>
              </a:tr>
              <a:tr h="55436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ES_tradnl" sz="1200" b="1" dirty="0" smtClean="0">
                          <a:effectLst/>
                        </a:rPr>
                        <a:t>Mercado de</a:t>
                      </a:r>
                      <a:r>
                        <a:rPr lang="es-ES_tradnl" sz="1200" b="1" baseline="0" dirty="0" smtClean="0">
                          <a:effectLst/>
                        </a:rPr>
                        <a:t> Trabajo</a:t>
                      </a: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35" marR="42135" marT="0" marB="0"/>
                </a:tc>
              </a:tr>
              <a:tr h="6926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s-UY" sz="1200" b="1" dirty="0" smtClean="0">
                          <a:effectLst/>
                          <a:latin typeface="+mn-lt"/>
                        </a:rPr>
                        <a:t>Poder Político</a:t>
                      </a:r>
                    </a:p>
                  </a:txBody>
                  <a:tcPr marL="42135" marR="42135" marT="0" marB="0"/>
                </a:tc>
              </a:tr>
              <a:tr h="41559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s-CL" sz="1200" b="1" dirty="0" smtClean="0">
                          <a:effectLst/>
                        </a:rPr>
                        <a:t>Desigualdad</a:t>
                      </a:r>
                      <a:r>
                        <a:rPr lang="es-CL" sz="1200" b="1" baseline="0" dirty="0" smtClean="0">
                          <a:effectLst/>
                        </a:rPr>
                        <a:t> social y pobreza </a:t>
                      </a:r>
                      <a:endParaRPr lang="es-UY" sz="1200" b="1" dirty="0" smtClean="0">
                        <a:effectLst/>
                        <a:latin typeface="+mn-lt"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35" marR="42135" marT="0" marB="0"/>
                </a:tc>
              </a:tr>
            </a:tbl>
          </a:graphicData>
        </a:graphic>
      </p:graphicFrame>
      <p:graphicFrame>
        <p:nvGraphicFramePr>
          <p:cNvPr id="13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596781"/>
              </p:ext>
            </p:extLst>
          </p:nvPr>
        </p:nvGraphicFramePr>
        <p:xfrm>
          <a:off x="2510161" y="2677804"/>
          <a:ext cx="1125735" cy="219135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125735"/>
              </a:tblGrid>
              <a:tr h="287412">
                <a:tc>
                  <a:txBody>
                    <a:bodyPr/>
                    <a:lstStyle/>
                    <a:p>
                      <a:pPr marL="171450" lvl="0" indent="-171450"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s-UY" sz="12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Territorio</a:t>
                      </a:r>
                      <a:endParaRPr lang="es-UY" sz="1200" b="1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42124" marR="42124" marT="0" marB="0"/>
                </a:tc>
              </a:tr>
              <a:tr h="271992">
                <a:tc>
                  <a:txBody>
                    <a:bodyPr/>
                    <a:lstStyle/>
                    <a:p>
                      <a:pPr marL="171450" lvl="0" indent="-171450"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s-CL" sz="1200" b="1" dirty="0" smtClean="0">
                          <a:effectLst/>
                        </a:rPr>
                        <a:t>Sexo</a:t>
                      </a: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24" marR="42124" marT="0" marB="0"/>
                </a:tc>
              </a:tr>
              <a:tr h="271992">
                <a:tc>
                  <a:txBody>
                    <a:bodyPr/>
                    <a:lstStyle/>
                    <a:p>
                      <a:pPr marL="171450" lvl="0" indent="-171450"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s-CL" sz="1200" b="1" dirty="0" smtClean="0">
                          <a:effectLst/>
                        </a:rPr>
                        <a:t>Etnia</a:t>
                      </a: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24" marR="42124" marT="0" marB="0"/>
                </a:tc>
              </a:tr>
              <a:tr h="271992">
                <a:tc>
                  <a:txBody>
                    <a:bodyPr/>
                    <a:lstStyle/>
                    <a:p>
                      <a:pPr marL="171450" lvl="0" indent="-171450"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s-CL" sz="1200" b="1" smtClean="0">
                          <a:effectLst/>
                        </a:rPr>
                        <a:t>Clase social</a:t>
                      </a: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24" marR="42124" marT="0" marB="0"/>
                </a:tc>
              </a:tr>
              <a:tr h="271992">
                <a:tc>
                  <a:txBody>
                    <a:bodyPr/>
                    <a:lstStyle/>
                    <a:p>
                      <a:pPr marL="171450" lvl="0" indent="-171450"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s-CL" sz="1200" b="1" dirty="0" smtClean="0">
                          <a:effectLst/>
                        </a:rPr>
                        <a:t>Edad</a:t>
                      </a: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24" marR="42124" marT="0" marB="0"/>
                </a:tc>
              </a:tr>
              <a:tr h="271992">
                <a:tc>
                  <a:txBody>
                    <a:bodyPr/>
                    <a:lstStyle/>
                    <a:p>
                      <a:pPr marL="171450" lvl="0" indent="-171450"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s-CL" sz="1200" b="1" dirty="0" smtClean="0">
                          <a:effectLst/>
                        </a:rPr>
                        <a:t>Educación</a:t>
                      </a: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24" marR="42124" marT="0" marB="0"/>
                </a:tc>
              </a:tr>
              <a:tr h="271992">
                <a:tc>
                  <a:txBody>
                    <a:bodyPr/>
                    <a:lstStyle/>
                    <a:p>
                      <a:pPr marL="171450" lvl="0" indent="-171450"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s-CL" sz="1200" b="1" dirty="0" smtClean="0">
                          <a:effectLst/>
                        </a:rPr>
                        <a:t>Ingresos</a:t>
                      </a: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24" marR="42124" marT="0" marB="0"/>
                </a:tc>
              </a:tr>
              <a:tr h="271992">
                <a:tc>
                  <a:txBody>
                    <a:bodyPr/>
                    <a:lstStyle/>
                    <a:p>
                      <a:pPr marL="171450" lvl="0" indent="-171450"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s-CL" sz="1200" b="1" dirty="0" smtClean="0">
                          <a:effectLst/>
                        </a:rPr>
                        <a:t>Ocupación</a:t>
                      </a: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24" marR="42124" marT="0" marB="0"/>
                </a:tc>
              </a:tr>
            </a:tbl>
          </a:graphicData>
        </a:graphic>
      </p:graphicFrame>
      <p:sp>
        <p:nvSpPr>
          <p:cNvPr id="14" name="13 Triángulo isósceles"/>
          <p:cNvSpPr/>
          <p:nvPr/>
        </p:nvSpPr>
        <p:spPr>
          <a:xfrm rot="5400000">
            <a:off x="1828007" y="2782093"/>
            <a:ext cx="431800" cy="303213"/>
          </a:xfrm>
          <a:prstGeom prst="triangle">
            <a:avLst>
              <a:gd name="adj" fmla="val 52352"/>
            </a:avLst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s-UY">
              <a:solidFill>
                <a:prstClr val="white"/>
              </a:solidFill>
            </a:endParaRPr>
          </a:p>
        </p:txBody>
      </p:sp>
      <p:sp>
        <p:nvSpPr>
          <p:cNvPr id="19" name="18 Triángulo isósceles"/>
          <p:cNvSpPr/>
          <p:nvPr/>
        </p:nvSpPr>
        <p:spPr>
          <a:xfrm rot="5400000">
            <a:off x="1827213" y="3862388"/>
            <a:ext cx="431800" cy="304800"/>
          </a:xfrm>
          <a:prstGeom prst="triangle">
            <a:avLst>
              <a:gd name="adj" fmla="val 52352"/>
            </a:avLst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s-UY">
              <a:solidFill>
                <a:prstClr val="white"/>
              </a:solidFill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4964113" y="2030413"/>
            <a:ext cx="1830387" cy="1038225"/>
          </a:xfrm>
          <a:prstGeom prst="rect">
            <a:avLst/>
          </a:prstGeom>
          <a:solidFill>
            <a:srgbClr val="FF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s-UY">
              <a:solidFill>
                <a:prstClr val="white"/>
              </a:solidFill>
            </a:endParaRPr>
          </a:p>
        </p:txBody>
      </p:sp>
      <p:sp>
        <p:nvSpPr>
          <p:cNvPr id="20506" name="21 CuadroTexto"/>
          <p:cNvSpPr txBox="1">
            <a:spLocks noChangeArrowheads="1"/>
          </p:cNvSpPr>
          <p:nvPr/>
        </p:nvSpPr>
        <p:spPr bwMode="auto">
          <a:xfrm>
            <a:off x="4551363" y="5589588"/>
            <a:ext cx="27257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UY" sz="1600" b="1" dirty="0">
                <a:solidFill>
                  <a:srgbClr val="0070C0"/>
                </a:solidFill>
              </a:rPr>
              <a:t>Determinantes Intermedios de las Inequidades en Salud</a:t>
            </a:r>
          </a:p>
        </p:txBody>
      </p:sp>
      <p:sp>
        <p:nvSpPr>
          <p:cNvPr id="24" name="23 Rectángulo"/>
          <p:cNvSpPr/>
          <p:nvPr/>
        </p:nvSpPr>
        <p:spPr>
          <a:xfrm>
            <a:off x="4508500" y="1341438"/>
            <a:ext cx="2808288" cy="483235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s-UY">
              <a:solidFill>
                <a:prstClr val="white"/>
              </a:solidFill>
            </a:endParaRPr>
          </a:p>
        </p:txBody>
      </p:sp>
      <p:sp>
        <p:nvSpPr>
          <p:cNvPr id="20508" name="24 CuadroTexto"/>
          <p:cNvSpPr txBox="1">
            <a:spLocks noChangeArrowheads="1"/>
          </p:cNvSpPr>
          <p:nvPr/>
        </p:nvSpPr>
        <p:spPr bwMode="auto">
          <a:xfrm>
            <a:off x="4572000" y="1557338"/>
            <a:ext cx="2654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UY" b="1">
                <a:solidFill>
                  <a:srgbClr val="0070C0"/>
                </a:solidFill>
              </a:rPr>
              <a:t>Determinantes Sociales</a:t>
            </a:r>
          </a:p>
        </p:txBody>
      </p:sp>
      <p:graphicFrame>
        <p:nvGraphicFramePr>
          <p:cNvPr id="27" name="2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106144"/>
              </p:ext>
            </p:extLst>
          </p:nvPr>
        </p:nvGraphicFramePr>
        <p:xfrm>
          <a:off x="4849813" y="1833563"/>
          <a:ext cx="2046287" cy="11191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046287"/>
              </a:tblGrid>
              <a:tr h="344196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s-UY" sz="1200" b="0" dirty="0">
                        <a:effectLst/>
                        <a:latin typeface="Calibri"/>
                      </a:endParaRPr>
                    </a:p>
                  </a:txBody>
                  <a:tcPr marL="42124" marR="42124" marT="0" marB="0"/>
                </a:tc>
              </a:tr>
              <a:tr h="38749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s-CL" sz="1200" b="1" dirty="0" smtClean="0">
                          <a:effectLst/>
                        </a:rPr>
                        <a:t>Condiciones de vida</a:t>
                      </a:r>
                      <a:endParaRPr lang="es-UY" sz="1200" b="1" dirty="0" smtClean="0">
                        <a:effectLst/>
                        <a:latin typeface="+mn-lt"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200" b="1" dirty="0" smtClean="0">
                          <a:effectLst/>
                        </a:rPr>
                        <a:t>Condiciones </a:t>
                      </a:r>
                      <a:r>
                        <a:rPr lang="es-CL" sz="1200" b="1" dirty="0">
                          <a:effectLst/>
                        </a:rPr>
                        <a:t>de Trabajo</a:t>
                      </a: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24" marR="42124" marT="0" marB="0"/>
                </a:tc>
              </a:tr>
              <a:tr h="193748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200" b="1" dirty="0">
                          <a:effectLst/>
                        </a:rPr>
                        <a:t>Hábitos </a:t>
                      </a:r>
                      <a:r>
                        <a:rPr lang="es-CL" sz="1200" b="1" dirty="0" smtClean="0">
                          <a:effectLst/>
                        </a:rPr>
                        <a:t>de </a:t>
                      </a:r>
                      <a:r>
                        <a:rPr lang="es-CL" sz="1200" b="1" dirty="0">
                          <a:effectLst/>
                        </a:rPr>
                        <a:t>Vida</a:t>
                      </a: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24" marR="42124" marT="0" marB="0"/>
                </a:tc>
              </a:tr>
              <a:tr h="193748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200" b="1" dirty="0" smtClean="0">
                          <a:effectLst/>
                        </a:rPr>
                        <a:t>Redes y apoyo social</a:t>
                      </a: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24" marR="42124" marT="0" marB="0"/>
                </a:tc>
              </a:tr>
            </a:tbl>
          </a:graphicData>
        </a:graphic>
      </p:graphicFrame>
      <p:sp>
        <p:nvSpPr>
          <p:cNvPr id="31" name="30 Rectángulo"/>
          <p:cNvSpPr/>
          <p:nvPr/>
        </p:nvSpPr>
        <p:spPr>
          <a:xfrm>
            <a:off x="4973638" y="3521075"/>
            <a:ext cx="1830387" cy="1641475"/>
          </a:xfrm>
          <a:prstGeom prst="rect">
            <a:avLst/>
          </a:prstGeom>
          <a:solidFill>
            <a:srgbClr val="FF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s-UY">
              <a:solidFill>
                <a:prstClr val="white"/>
              </a:solidFill>
            </a:endParaRPr>
          </a:p>
        </p:txBody>
      </p:sp>
      <p:sp>
        <p:nvSpPr>
          <p:cNvPr id="20515" name="31 CuadroTexto"/>
          <p:cNvSpPr txBox="1">
            <a:spLocks noChangeArrowheads="1"/>
          </p:cNvSpPr>
          <p:nvPr/>
        </p:nvSpPr>
        <p:spPr bwMode="auto">
          <a:xfrm>
            <a:off x="4572000" y="3213100"/>
            <a:ext cx="2654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UY" b="1">
                <a:solidFill>
                  <a:srgbClr val="0070C0"/>
                </a:solidFill>
              </a:rPr>
              <a:t>Sistema de Salud</a:t>
            </a:r>
          </a:p>
        </p:txBody>
      </p:sp>
      <p:graphicFrame>
        <p:nvGraphicFramePr>
          <p:cNvPr id="17" name="16 Tabla"/>
          <p:cNvGraphicFramePr>
            <a:graphicFrameLocks noGrp="1"/>
          </p:cNvGraphicFramePr>
          <p:nvPr/>
        </p:nvGraphicFramePr>
        <p:xfrm>
          <a:off x="4932363" y="3681413"/>
          <a:ext cx="1943100" cy="12801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943100"/>
              </a:tblGrid>
              <a:tr h="182789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200" b="1" dirty="0">
                          <a:effectLst/>
                        </a:rPr>
                        <a:t>Cobertura poblacional</a:t>
                      </a: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00" marR="42100" marT="0" marB="0"/>
                </a:tc>
              </a:tr>
              <a:tr h="182789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200" b="1" dirty="0">
                          <a:effectLst/>
                        </a:rPr>
                        <a:t>Cobertura Financiera</a:t>
                      </a: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00" marR="42100" marT="0" marB="0"/>
                </a:tc>
              </a:tr>
              <a:tr h="182789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200" b="1" dirty="0">
                          <a:effectLst/>
                        </a:rPr>
                        <a:t>Disponibilidad de  recursos</a:t>
                      </a: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00" marR="42100" marT="0" marB="0"/>
                </a:tc>
              </a:tr>
              <a:tr h="182789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200" b="1" dirty="0">
                          <a:effectLst/>
                        </a:rPr>
                        <a:t>Accesibilidad</a:t>
                      </a: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00" marR="42100" marT="0" marB="0"/>
                </a:tc>
              </a:tr>
              <a:tr h="182789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200" b="1" dirty="0">
                          <a:effectLst/>
                        </a:rPr>
                        <a:t>Aceptabilidad</a:t>
                      </a: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00" marR="42100" marT="0" marB="0"/>
                </a:tc>
              </a:tr>
              <a:tr h="182789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200" b="1" dirty="0">
                          <a:effectLst/>
                        </a:rPr>
                        <a:t>Contacto o utilización</a:t>
                      </a: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00" marR="42100" marT="0" marB="0"/>
                </a:tc>
              </a:tr>
              <a:tr h="182789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200" b="1" dirty="0">
                          <a:effectLst/>
                        </a:rPr>
                        <a:t>Cobertura efectiva</a:t>
                      </a: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00" marR="42100" marT="0" marB="0"/>
                </a:tc>
              </a:tr>
            </a:tbl>
          </a:graphicData>
        </a:graphic>
      </p:graphicFrame>
      <p:sp>
        <p:nvSpPr>
          <p:cNvPr id="35" name="34 Triángulo isósceles"/>
          <p:cNvSpPr/>
          <p:nvPr/>
        </p:nvSpPr>
        <p:spPr>
          <a:xfrm rot="16200000">
            <a:off x="1755775" y="3348038"/>
            <a:ext cx="431800" cy="304800"/>
          </a:xfrm>
          <a:prstGeom prst="triangle">
            <a:avLst>
              <a:gd name="adj" fmla="val 52352"/>
            </a:avLst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s-UY">
              <a:solidFill>
                <a:prstClr val="white"/>
              </a:solidFill>
            </a:endParaRPr>
          </a:p>
        </p:txBody>
      </p:sp>
      <p:sp>
        <p:nvSpPr>
          <p:cNvPr id="36" name="35 Triángulo isósceles"/>
          <p:cNvSpPr/>
          <p:nvPr/>
        </p:nvSpPr>
        <p:spPr>
          <a:xfrm rot="5400000">
            <a:off x="4060032" y="2783681"/>
            <a:ext cx="431800" cy="303213"/>
          </a:xfrm>
          <a:prstGeom prst="triangle">
            <a:avLst>
              <a:gd name="adj" fmla="val 52352"/>
            </a:avLst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s-UY">
              <a:solidFill>
                <a:prstClr val="white"/>
              </a:solidFill>
            </a:endParaRPr>
          </a:p>
        </p:txBody>
      </p:sp>
      <p:sp>
        <p:nvSpPr>
          <p:cNvPr id="37" name="36 Triángulo isósceles"/>
          <p:cNvSpPr/>
          <p:nvPr/>
        </p:nvSpPr>
        <p:spPr>
          <a:xfrm rot="5400000">
            <a:off x="4060032" y="3864768"/>
            <a:ext cx="431800" cy="303213"/>
          </a:xfrm>
          <a:prstGeom prst="triangle">
            <a:avLst>
              <a:gd name="adj" fmla="val 52352"/>
            </a:avLst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s-UY">
              <a:solidFill>
                <a:prstClr val="white"/>
              </a:solidFill>
            </a:endParaRPr>
          </a:p>
        </p:txBody>
      </p:sp>
      <p:sp>
        <p:nvSpPr>
          <p:cNvPr id="38" name="37 Triángulo isósceles"/>
          <p:cNvSpPr/>
          <p:nvPr/>
        </p:nvSpPr>
        <p:spPr>
          <a:xfrm rot="5400000">
            <a:off x="7258050" y="2773363"/>
            <a:ext cx="433388" cy="303212"/>
          </a:xfrm>
          <a:prstGeom prst="triangle">
            <a:avLst>
              <a:gd name="adj" fmla="val 52352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s-UY">
              <a:solidFill>
                <a:prstClr val="white"/>
              </a:solidFill>
            </a:endParaRPr>
          </a:p>
        </p:txBody>
      </p:sp>
      <p:sp>
        <p:nvSpPr>
          <p:cNvPr id="39" name="38 Triángulo isósceles"/>
          <p:cNvSpPr/>
          <p:nvPr/>
        </p:nvSpPr>
        <p:spPr>
          <a:xfrm rot="5400000">
            <a:off x="7258844" y="3853657"/>
            <a:ext cx="431800" cy="303212"/>
          </a:xfrm>
          <a:prstGeom prst="triangle">
            <a:avLst>
              <a:gd name="adj" fmla="val 52352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s-UY">
              <a:solidFill>
                <a:prstClr val="white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7710488" y="2636838"/>
            <a:ext cx="1325562" cy="1584325"/>
          </a:xfrm>
          <a:prstGeom prst="rect">
            <a:avLst/>
          </a:prstGeom>
          <a:solidFill>
            <a:srgbClr val="FFFF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s-UY">
              <a:solidFill>
                <a:prstClr val="white"/>
              </a:solidFill>
            </a:endParaRPr>
          </a:p>
        </p:txBody>
      </p:sp>
      <p:graphicFrame>
        <p:nvGraphicFramePr>
          <p:cNvPr id="34" name="3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286739"/>
              </p:ext>
            </p:extLst>
          </p:nvPr>
        </p:nvGraphicFramePr>
        <p:xfrm>
          <a:off x="7799263" y="2919413"/>
          <a:ext cx="1165225" cy="108585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165225"/>
              </a:tblGrid>
              <a:tr h="27146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200" b="1" dirty="0">
                          <a:effectLst/>
                        </a:rPr>
                        <a:t>Mortalidad</a:t>
                      </a: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13" marR="42113" marT="0" marB="0"/>
                </a:tc>
              </a:tr>
              <a:tr h="27146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200" b="1" dirty="0">
                          <a:effectLst/>
                        </a:rPr>
                        <a:t>Morbilidad</a:t>
                      </a: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13" marR="42113" marT="0" marB="0"/>
                </a:tc>
              </a:tr>
              <a:tr h="542925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UY" sz="1200" b="1" dirty="0" smtClean="0">
                          <a:effectLst/>
                          <a:latin typeface="Calibri"/>
                        </a:rPr>
                        <a:t>Percepción de salud</a:t>
                      </a:r>
                      <a:endParaRPr lang="es-UY" sz="1200" b="1" dirty="0">
                        <a:effectLst/>
                        <a:latin typeface="Calibri"/>
                      </a:endParaRPr>
                    </a:p>
                  </a:txBody>
                  <a:tcPr marL="42113" marR="42113" marT="0" marB="0"/>
                </a:tc>
              </a:tr>
            </a:tbl>
          </a:graphicData>
        </a:graphic>
      </p:graphicFrame>
      <p:sp>
        <p:nvSpPr>
          <p:cNvPr id="20534" name="40 Rectángulo"/>
          <p:cNvSpPr>
            <a:spLocks noChangeArrowheads="1"/>
          </p:cNvSpPr>
          <p:nvPr/>
        </p:nvSpPr>
        <p:spPr bwMode="auto">
          <a:xfrm>
            <a:off x="7708900" y="1997075"/>
            <a:ext cx="12652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UY" sz="1600" b="1">
                <a:solidFill>
                  <a:srgbClr val="0070C0"/>
                </a:solidFill>
                <a:cs typeface="Arial" pitchFamily="34" charset="0"/>
              </a:rPr>
              <a:t>Resultados en Salud</a:t>
            </a:r>
          </a:p>
        </p:txBody>
      </p:sp>
      <p:grpSp>
        <p:nvGrpSpPr>
          <p:cNvPr id="4" name="3 Grupo"/>
          <p:cNvGrpSpPr/>
          <p:nvPr/>
        </p:nvGrpSpPr>
        <p:grpSpPr>
          <a:xfrm>
            <a:off x="1414696" y="2204864"/>
            <a:ext cx="1058912" cy="3421062"/>
            <a:chOff x="1331640" y="1952154"/>
            <a:chExt cx="1058912" cy="3421062"/>
          </a:xfrm>
        </p:grpSpPr>
        <p:sp>
          <p:nvSpPr>
            <p:cNvPr id="30" name="29 CuadroTexto"/>
            <p:cNvSpPr txBox="1"/>
            <p:nvPr/>
          </p:nvSpPr>
          <p:spPr>
            <a:xfrm>
              <a:off x="1331640" y="4931876"/>
              <a:ext cx="105891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s-UY" b="1" dirty="0">
                  <a:solidFill>
                    <a:srgbClr val="F79646">
                      <a:lumMod val="75000"/>
                    </a:srgbClr>
                  </a:solidFill>
                  <a:cs typeface="Arial" pitchFamily="34" charset="0"/>
                </a:rPr>
                <a:t>Poder</a:t>
              </a:r>
            </a:p>
          </p:txBody>
        </p:sp>
        <p:sp>
          <p:nvSpPr>
            <p:cNvPr id="2" name="1 Rectángulo"/>
            <p:cNvSpPr/>
            <p:nvPr/>
          </p:nvSpPr>
          <p:spPr>
            <a:xfrm>
              <a:off x="1475656" y="1952154"/>
              <a:ext cx="822250" cy="3421062"/>
            </a:xfrm>
            <a:prstGeom prst="rect">
              <a:avLst/>
            </a:prstGeom>
            <a:solidFill>
              <a:srgbClr val="FFC0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s-UY">
                <a:solidFill>
                  <a:prstClr val="white"/>
                </a:solidFill>
              </a:endParaRPr>
            </a:p>
          </p:txBody>
        </p:sp>
      </p:grpSp>
      <p:sp>
        <p:nvSpPr>
          <p:cNvPr id="32" name="31 Triángulo isósceles"/>
          <p:cNvSpPr/>
          <p:nvPr/>
        </p:nvSpPr>
        <p:spPr>
          <a:xfrm rot="10800000">
            <a:off x="868362" y="4005064"/>
            <a:ext cx="431800" cy="303213"/>
          </a:xfrm>
          <a:prstGeom prst="triangle">
            <a:avLst>
              <a:gd name="adj" fmla="val 52352"/>
            </a:avLst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s-UY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09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147523"/>
              </p:ext>
            </p:extLst>
          </p:nvPr>
        </p:nvGraphicFramePr>
        <p:xfrm>
          <a:off x="4211960" y="1230426"/>
          <a:ext cx="4680520" cy="4693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8112"/>
                <a:gridCol w="288032"/>
                <a:gridCol w="2160240"/>
                <a:gridCol w="1224136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>
                          <a:effectLst/>
                        </a:rPr>
                        <a:t>DIMENSIÓN</a:t>
                      </a:r>
                      <a:endParaRPr lang="es-UY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>
                          <a:effectLst/>
                        </a:rPr>
                        <a:t>INDICADORES</a:t>
                      </a:r>
                      <a:endParaRPr lang="es-UY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 smtClean="0">
                          <a:effectLst/>
                        </a:rPr>
                        <a:t>CÁLCULO DIMENSIÓN</a:t>
                      </a:r>
                      <a:endParaRPr lang="es-UY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 smtClean="0">
                          <a:effectLst/>
                        </a:rPr>
                        <a:t>EDUCACIÓN</a:t>
                      </a:r>
                      <a:endParaRPr lang="es-UY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>
                          <a:effectLst/>
                        </a:rPr>
                        <a:t>A</a:t>
                      </a:r>
                      <a:endParaRPr lang="es-UY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>
                          <a:effectLst/>
                        </a:rPr>
                        <a:t>Años promedio de escolaridad en adultos</a:t>
                      </a:r>
                      <a:endParaRPr lang="es-UY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>
                          <a:effectLst/>
                        </a:rPr>
                        <a:t>Educación= </a:t>
                      </a:r>
                      <a:r>
                        <a:rPr lang="es-UY" sz="1400" dirty="0" smtClean="0">
                          <a:effectLst/>
                        </a:rPr>
                        <a:t>              (</a:t>
                      </a:r>
                      <a:r>
                        <a:rPr lang="es-UY" sz="1400" dirty="0">
                          <a:effectLst/>
                        </a:rPr>
                        <a:t>A + B)*0,5</a:t>
                      </a:r>
                      <a:endParaRPr lang="es-UY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>
                          <a:effectLst/>
                        </a:rPr>
                        <a:t>B</a:t>
                      </a:r>
                      <a:endParaRPr lang="es-UY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>
                          <a:effectLst/>
                        </a:rPr>
                        <a:t>Tasa bruta de asistencia a </a:t>
                      </a:r>
                      <a:r>
                        <a:rPr lang="es-UY" sz="1400" dirty="0" smtClean="0">
                          <a:effectLst/>
                        </a:rPr>
                        <a:t>educ. </a:t>
                      </a:r>
                      <a:r>
                        <a:rPr lang="es-UY" sz="1400" dirty="0">
                          <a:effectLst/>
                        </a:rPr>
                        <a:t>formal obligatoria</a:t>
                      </a:r>
                      <a:endParaRPr lang="es-UY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</a:tr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 smtClean="0">
                          <a:effectLst/>
                        </a:rPr>
                        <a:t>INGRESOS</a:t>
                      </a:r>
                      <a:endParaRPr lang="es-UY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>
                          <a:effectLst/>
                        </a:rPr>
                        <a:t>C</a:t>
                      </a:r>
                      <a:endParaRPr lang="es-UY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>
                          <a:effectLst/>
                        </a:rPr>
                        <a:t>Porcentaje de personas en situación de pobreza</a:t>
                      </a:r>
                      <a:endParaRPr lang="es-UY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>
                          <a:effectLst/>
                        </a:rPr>
                        <a:t>Ingresos= </a:t>
                      </a:r>
                      <a:r>
                        <a:rPr lang="es-UY" sz="1400" dirty="0" smtClean="0">
                          <a:effectLst/>
                        </a:rPr>
                        <a:t>              (</a:t>
                      </a:r>
                      <a:r>
                        <a:rPr lang="es-UY" sz="1400" dirty="0">
                          <a:effectLst/>
                        </a:rPr>
                        <a:t>C + D)*0,5</a:t>
                      </a:r>
                      <a:endParaRPr lang="es-UY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>
                          <a:effectLst/>
                        </a:rPr>
                        <a:t>D</a:t>
                      </a:r>
                      <a:endParaRPr lang="es-UY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>
                          <a:effectLst/>
                        </a:rPr>
                        <a:t>Promedio de ingreso per cápita de los hogares</a:t>
                      </a:r>
                      <a:endParaRPr lang="es-UY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</a:tr>
              <a:tr h="0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 smtClean="0">
                          <a:effectLst/>
                        </a:rPr>
                        <a:t>VIVIENDA</a:t>
                      </a:r>
                      <a:endParaRPr lang="es-UY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>
                          <a:effectLst/>
                        </a:rPr>
                        <a:t>E</a:t>
                      </a:r>
                      <a:endParaRPr lang="es-UY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>
                          <a:effectLst/>
                        </a:rPr>
                        <a:t>Porcentaje de personas en condición de hacinamiento</a:t>
                      </a:r>
                      <a:endParaRPr lang="es-UY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>
                          <a:effectLst/>
                        </a:rPr>
                        <a:t>Vivienda= </a:t>
                      </a:r>
                      <a:r>
                        <a:rPr lang="es-UY" sz="1400" dirty="0" smtClean="0">
                          <a:effectLst/>
                        </a:rPr>
                        <a:t>            (</a:t>
                      </a:r>
                      <a:r>
                        <a:rPr lang="es-UY" sz="1400" dirty="0">
                          <a:effectLst/>
                        </a:rPr>
                        <a:t>E+ F + G)*(1/3)</a:t>
                      </a:r>
                      <a:endParaRPr lang="es-UY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>
                          <a:effectLst/>
                        </a:rPr>
                        <a:t>F</a:t>
                      </a:r>
                      <a:endParaRPr lang="es-UY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>
                          <a:effectLst/>
                        </a:rPr>
                        <a:t>Porcentaje de personas con vivienda no adecuada</a:t>
                      </a:r>
                      <a:endParaRPr lang="es-UY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>
                          <a:effectLst/>
                        </a:rPr>
                        <a:t>G</a:t>
                      </a:r>
                      <a:endParaRPr lang="es-UY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>
                          <a:effectLst/>
                        </a:rPr>
                        <a:t>Porcentaje de personas con carencia de saneamiento             y agua potable</a:t>
                      </a:r>
                      <a:endParaRPr lang="es-UY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</a:tr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 smtClean="0">
                          <a:effectLst/>
                        </a:rPr>
                        <a:t>TRABAJO</a:t>
                      </a:r>
                      <a:endParaRPr lang="es-UY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>
                          <a:effectLst/>
                        </a:rPr>
                        <a:t>H</a:t>
                      </a:r>
                      <a:endParaRPr lang="es-UY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>
                          <a:effectLst/>
                        </a:rPr>
                        <a:t>Porcentaje de personas no registradas a la Seg. Social</a:t>
                      </a:r>
                      <a:endParaRPr lang="es-UY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>
                          <a:effectLst/>
                        </a:rPr>
                        <a:t>Trabajo= </a:t>
                      </a:r>
                      <a:r>
                        <a:rPr lang="es-UY" sz="1400" dirty="0" smtClean="0">
                          <a:effectLst/>
                        </a:rPr>
                        <a:t>                   (</a:t>
                      </a:r>
                      <a:r>
                        <a:rPr lang="es-UY" sz="1400" dirty="0">
                          <a:effectLst/>
                        </a:rPr>
                        <a:t>H + I)*0,5</a:t>
                      </a:r>
                      <a:endParaRPr lang="es-UY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>
                          <a:effectLst/>
                        </a:rPr>
                        <a:t>I</a:t>
                      </a:r>
                      <a:endParaRPr lang="es-UY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>
                          <a:effectLst/>
                        </a:rPr>
                        <a:t>Porcentaje de personas desempleadas</a:t>
                      </a:r>
                      <a:endParaRPr lang="es-UY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 smtClean="0">
                          <a:effectLst/>
                        </a:rPr>
                        <a:t>ÍNDICE </a:t>
                      </a:r>
                      <a:r>
                        <a:rPr lang="es-UY" sz="1400" dirty="0">
                          <a:effectLst/>
                        </a:rPr>
                        <a:t>= (Educación + Ingresos + Vivienda + Trabajo)*(1/4)</a:t>
                      </a:r>
                      <a:endParaRPr lang="es-UY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15 Rectángulo"/>
          <p:cNvSpPr/>
          <p:nvPr/>
        </p:nvSpPr>
        <p:spPr>
          <a:xfrm>
            <a:off x="251520" y="366330"/>
            <a:ext cx="5328591" cy="43088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es-ES" sz="2200" b="1" kern="0" dirty="0" smtClean="0">
                <a:solidFill>
                  <a:schemeClr val="bg1"/>
                </a:solidFill>
                <a:latin typeface="+mj-lt"/>
                <a:ea typeface="BatangChe" pitchFamily="49" charset="-127"/>
                <a:cs typeface="Times New Roman"/>
              </a:rPr>
              <a:t>ÍNDICE DE ESTRATIFICACIÓN TERRITORIAL</a:t>
            </a:r>
            <a:endParaRPr lang="es-UY" sz="2200" b="1" kern="0" dirty="0">
              <a:solidFill>
                <a:schemeClr val="bg1"/>
              </a:solidFill>
              <a:effectLst/>
              <a:latin typeface="+mj-lt"/>
              <a:ea typeface="BatangChe" pitchFamily="49" charset="-127"/>
              <a:cs typeface="Times New Roman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73291" y="1158418"/>
            <a:ext cx="3866661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UY" sz="1600" b="1" dirty="0" smtClean="0">
                <a:solidFill>
                  <a:schemeClr val="accent1"/>
                </a:solidFill>
                <a:latin typeface="+mj-lt"/>
              </a:rPr>
              <a:t>OBJETIVO:</a:t>
            </a:r>
            <a:r>
              <a:rPr lang="es-UY" sz="1600" b="1" dirty="0">
                <a:latin typeface="+mj-lt"/>
              </a:rPr>
              <a:t> </a:t>
            </a:r>
            <a:r>
              <a:rPr lang="es-UY" sz="1600" b="1" dirty="0" smtClean="0">
                <a:latin typeface="+mj-lt"/>
              </a:rPr>
              <a:t>R</a:t>
            </a:r>
            <a:r>
              <a:rPr lang="es-UY" sz="1600" b="1" dirty="0" smtClean="0"/>
              <a:t>ealizar </a:t>
            </a:r>
            <a:r>
              <a:rPr lang="es-UY" sz="1600" b="1" dirty="0"/>
              <a:t>un análisis estratificado de los indicadores de </a:t>
            </a:r>
            <a:r>
              <a:rPr lang="es-UY" sz="1600" b="1" dirty="0" smtClean="0"/>
              <a:t>salud y sus determinantes sociales, considerando al territorio como eje a partir del cual se configuran  las inequidades.</a:t>
            </a:r>
            <a:r>
              <a:rPr lang="es-UY" dirty="0" smtClean="0"/>
              <a:t> </a:t>
            </a:r>
            <a:endParaRPr lang="es-UY" dirty="0"/>
          </a:p>
          <a:p>
            <a:pPr algn="just"/>
            <a:endParaRPr lang="es-UY" dirty="0" smtClean="0">
              <a:latin typeface="+mj-lt"/>
            </a:endParaRPr>
          </a:p>
          <a:p>
            <a:pPr algn="just"/>
            <a:r>
              <a:rPr lang="es-UY" sz="1600" b="1" dirty="0" smtClean="0">
                <a:solidFill>
                  <a:schemeClr val="accent1"/>
                </a:solidFill>
                <a:latin typeface="+mj-lt"/>
              </a:rPr>
              <a:t>ANTECEDENTES: </a:t>
            </a:r>
            <a:r>
              <a:rPr lang="es-UY" sz="1600" b="1" dirty="0" smtClean="0">
                <a:latin typeface="+mj-lt"/>
              </a:rPr>
              <a:t>Metodología </a:t>
            </a:r>
            <a:r>
              <a:rPr lang="es-UY" sz="1600" b="1" dirty="0">
                <a:latin typeface="+mj-lt"/>
              </a:rPr>
              <a:t>del Índice de Desarrollo Humano (IDH</a:t>
            </a:r>
            <a:r>
              <a:rPr lang="es-UY" sz="1600" b="1" dirty="0" smtClean="0">
                <a:latin typeface="+mj-lt"/>
              </a:rPr>
              <a:t>) e Índice </a:t>
            </a:r>
            <a:r>
              <a:rPr lang="es-UY" sz="1600" b="1" dirty="0">
                <a:latin typeface="+mj-lt"/>
              </a:rPr>
              <a:t>de Vulnerabilidad Social y Condiciones de Vida (MINSAL) </a:t>
            </a:r>
            <a:endParaRPr lang="es-UY" sz="1600" b="1" dirty="0" smtClean="0">
              <a:latin typeface="+mj-lt"/>
            </a:endParaRPr>
          </a:p>
          <a:p>
            <a:pPr algn="just"/>
            <a:endParaRPr lang="es-UY" sz="1600" b="1" dirty="0" smtClean="0">
              <a:latin typeface="+mj-lt"/>
            </a:endParaRPr>
          </a:p>
          <a:p>
            <a:pPr algn="just"/>
            <a:r>
              <a:rPr lang="es-UY" sz="1600" b="1" dirty="0" smtClean="0">
                <a:solidFill>
                  <a:schemeClr val="accent1"/>
                </a:solidFill>
              </a:rPr>
              <a:t>METODOLOGÍA: </a:t>
            </a:r>
            <a:r>
              <a:rPr lang="es-UY" sz="1600" b="1" dirty="0" smtClean="0"/>
              <a:t>Adaptación de metodología del IDH para 4 dimensiones: Educación, Ingresos, Vivienda y Trabajo. </a:t>
            </a:r>
          </a:p>
          <a:p>
            <a:pPr algn="just"/>
            <a:endParaRPr lang="es-UY" dirty="0" smtClean="0">
              <a:latin typeface="+mj-lt"/>
            </a:endParaRPr>
          </a:p>
          <a:p>
            <a:pPr algn="just"/>
            <a:r>
              <a:rPr lang="es-UY" sz="1600" b="1" dirty="0" smtClean="0"/>
              <a:t>El </a:t>
            </a:r>
            <a:r>
              <a:rPr lang="es-UY" sz="1600" b="1" dirty="0"/>
              <a:t>Índice varía de 0 a </a:t>
            </a:r>
            <a:r>
              <a:rPr lang="es-UY" sz="1600" b="1" dirty="0" smtClean="0"/>
              <a:t>1. Los </a:t>
            </a:r>
            <a:r>
              <a:rPr lang="es-UY" sz="1600" b="1" dirty="0"/>
              <a:t>departamentos con valores más bajos </a:t>
            </a:r>
            <a:r>
              <a:rPr lang="es-UY" sz="1600" b="1" dirty="0" smtClean="0"/>
              <a:t>son los </a:t>
            </a:r>
            <a:r>
              <a:rPr lang="es-UY" sz="1600" b="1" dirty="0"/>
              <a:t>mejores posicionados y </a:t>
            </a:r>
            <a:r>
              <a:rPr lang="es-UY" sz="1600" b="1" dirty="0" smtClean="0"/>
              <a:t>los que presentan </a:t>
            </a:r>
            <a:r>
              <a:rPr lang="es-UY" sz="1600" b="1" dirty="0"/>
              <a:t>valores más altos son los peores posicionados.  </a:t>
            </a:r>
          </a:p>
        </p:txBody>
      </p:sp>
    </p:spTree>
    <p:extLst>
      <p:ext uri="{BB962C8B-B14F-4D97-AF65-F5344CB8AC3E}">
        <p14:creationId xmlns:p14="http://schemas.microsoft.com/office/powerpoint/2010/main" val="2382135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92603"/>
            <a:ext cx="3312368" cy="3740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4100" name="Imagen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32" y="4421436"/>
            <a:ext cx="1767461" cy="19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Imagen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43" y="4421437"/>
            <a:ext cx="1767456" cy="19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Imagen 1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6475" y="4421438"/>
            <a:ext cx="1767456" cy="19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7" name="Imagen 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723" y="4421439"/>
            <a:ext cx="1767456" cy="19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575048" y="4133691"/>
            <a:ext cx="731482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Vivienda                            Trabajo 	          Educación 	                 Ingresos</a:t>
            </a:r>
            <a:endParaRPr kumimoji="0" lang="es-UY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251520" y="366330"/>
            <a:ext cx="5328591" cy="43088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es-ES" sz="2200" b="1" kern="0" dirty="0" smtClean="0">
                <a:solidFill>
                  <a:schemeClr val="bg1"/>
                </a:solidFill>
                <a:latin typeface="+mj-lt"/>
                <a:ea typeface="BatangChe" pitchFamily="49" charset="-127"/>
                <a:cs typeface="Times New Roman"/>
              </a:rPr>
              <a:t>ÍNDICE DE ESTRATIFICACIÓN TERRITORIAL</a:t>
            </a:r>
            <a:endParaRPr lang="es-UY" sz="2200" b="1" kern="0" dirty="0">
              <a:solidFill>
                <a:schemeClr val="bg1"/>
              </a:solidFill>
              <a:effectLst/>
              <a:latin typeface="+mj-lt"/>
              <a:ea typeface="BatangChe" pitchFamily="49" charset="-127"/>
              <a:cs typeface="Times New Roman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987824" y="6464369"/>
            <a:ext cx="5886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UY" sz="1200" dirty="0" smtClean="0"/>
              <a:t>Fuente: Estimación propia a partir de ECH 2011, 2012 y 2013 (acumulado).</a:t>
            </a:r>
            <a:endParaRPr lang="es-UY" sz="1200" dirty="0"/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147523"/>
              </p:ext>
            </p:extLst>
          </p:nvPr>
        </p:nvGraphicFramePr>
        <p:xfrm>
          <a:off x="395536" y="1412880"/>
          <a:ext cx="4968552" cy="1656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152"/>
                <a:gridCol w="936104"/>
                <a:gridCol w="1296144"/>
                <a:gridCol w="1368152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BRECHA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MEJOR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PEOR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ÍNDICE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0,59</a:t>
                      </a:r>
                      <a:endParaRPr lang="es-UY" sz="17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Montevideo</a:t>
                      </a:r>
                      <a:endParaRPr lang="es-UY" sz="17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Rivera</a:t>
                      </a:r>
                      <a:endParaRPr lang="es-UY" sz="17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</a:rPr>
                        <a:t>VIVIENDA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0,60</a:t>
                      </a:r>
                      <a:endParaRPr lang="es-UY" sz="17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Flores</a:t>
                      </a:r>
                      <a:endParaRPr lang="es-UY" sz="17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Tacuarembó</a:t>
                      </a:r>
                      <a:endParaRPr lang="es-UY" sz="17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TRABAJO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0,68</a:t>
                      </a:r>
                      <a:endParaRPr lang="es-UY" sz="17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Colonia</a:t>
                      </a:r>
                      <a:endParaRPr lang="es-UY" sz="17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Rivera</a:t>
                      </a:r>
                      <a:endParaRPr lang="es-UY" sz="17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EDUCACIÓN</a:t>
                      </a:r>
                      <a:r>
                        <a:rPr lang="es-UY" sz="18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0,92</a:t>
                      </a:r>
                      <a:endParaRPr lang="es-UY" sz="17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Montevideo</a:t>
                      </a:r>
                      <a:endParaRPr lang="es-UY" sz="17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Treinta</a:t>
                      </a:r>
                      <a:r>
                        <a:rPr lang="es-UY" sz="1700" baseline="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 y Tres</a:t>
                      </a:r>
                      <a:endParaRPr lang="es-UY" sz="17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0,74</a:t>
                      </a:r>
                      <a:endParaRPr lang="es-UY" sz="17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Maldonado</a:t>
                      </a:r>
                      <a:endParaRPr lang="es-UY" sz="17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Artigas</a:t>
                      </a:r>
                      <a:endParaRPr lang="es-UY" sz="17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INGRESOS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UY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7454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51520" y="332656"/>
            <a:ext cx="3312368" cy="46166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es-ES" sz="2400" b="1" kern="0" dirty="0" smtClean="0">
                <a:solidFill>
                  <a:schemeClr val="bg1"/>
                </a:solidFill>
                <a:latin typeface="+mj-lt"/>
                <a:ea typeface="BatangChe" pitchFamily="49" charset="-127"/>
                <a:cs typeface="Times New Roman"/>
              </a:rPr>
              <a:t>MORTALIDAD INFANTIL</a:t>
            </a:r>
            <a:endParaRPr lang="es-UY" sz="2400" b="1" kern="0" dirty="0">
              <a:solidFill>
                <a:schemeClr val="bg1"/>
              </a:solidFill>
              <a:effectLst/>
              <a:latin typeface="+mj-lt"/>
              <a:ea typeface="BatangChe" pitchFamily="49" charset="-127"/>
              <a:cs typeface="Times New Roman"/>
            </a:endParaRPr>
          </a:p>
        </p:txBody>
      </p:sp>
      <p:graphicFrame>
        <p:nvGraphicFramePr>
          <p:cNvPr id="9" name="8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337938"/>
              </p:ext>
            </p:extLst>
          </p:nvPr>
        </p:nvGraphicFramePr>
        <p:xfrm>
          <a:off x="3701296" y="1131719"/>
          <a:ext cx="5256584" cy="30591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887294"/>
              </p:ext>
            </p:extLst>
          </p:nvPr>
        </p:nvGraphicFramePr>
        <p:xfrm>
          <a:off x="467544" y="1124744"/>
          <a:ext cx="2808312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2128"/>
                <a:gridCol w="165618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TMI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BRECHA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b="1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6</a:t>
                      </a:r>
                      <a:endParaRPr lang="es-UY" sz="17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MEJOR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b="1" dirty="0" smtClean="0">
                          <a:solidFill>
                            <a:srgbClr val="008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Maldonado (4,8)</a:t>
                      </a:r>
                      <a:endParaRPr lang="es-UY" sz="1700" b="1" dirty="0">
                        <a:solidFill>
                          <a:srgbClr val="008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PEOR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b="1" dirty="0" smtClean="0">
                          <a:solidFill>
                            <a:srgbClr val="C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Rivera (10,7)</a:t>
                      </a:r>
                      <a:endParaRPr lang="es-UY" sz="1700" b="1" dirty="0">
                        <a:solidFill>
                          <a:srgbClr val="C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4211960" y="4595644"/>
            <a:ext cx="4392488" cy="1323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UY" sz="2000" b="1" dirty="0" smtClean="0">
                <a:solidFill>
                  <a:srgbClr val="C00000"/>
                </a:solidFill>
              </a:rPr>
              <a:t>La disminución sostenida de la Mortalidad Infantil coexiste con retrocesos </a:t>
            </a:r>
            <a:r>
              <a:rPr lang="es-UY" sz="2000" b="1" dirty="0">
                <a:solidFill>
                  <a:srgbClr val="C00000"/>
                </a:solidFill>
              </a:rPr>
              <a:t>en términos de </a:t>
            </a:r>
            <a:r>
              <a:rPr lang="es-UY" sz="2000" b="1" dirty="0" smtClean="0">
                <a:solidFill>
                  <a:srgbClr val="C00000"/>
                </a:solidFill>
              </a:rPr>
              <a:t>equidad a nivel departamental.  </a:t>
            </a:r>
            <a:endParaRPr lang="es-UY" sz="2000" b="1" dirty="0">
              <a:solidFill>
                <a:srgbClr val="C00000"/>
              </a:solidFill>
            </a:endParaRPr>
          </a:p>
        </p:txBody>
      </p:sp>
      <p:pic>
        <p:nvPicPr>
          <p:cNvPr id="7" name="0 Image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068960"/>
            <a:ext cx="3348355" cy="3707765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507152" y="2564904"/>
            <a:ext cx="28620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1200" b="1" dirty="0"/>
              <a:t>Tasa de Mortalidad Infantil (por mil) por departamento. Trienio 2010-2012. </a:t>
            </a:r>
            <a:endParaRPr lang="es-UY" sz="1200" dirty="0"/>
          </a:p>
        </p:txBody>
      </p:sp>
      <p:sp>
        <p:nvSpPr>
          <p:cNvPr id="3" name="2 Rectángulo"/>
          <p:cNvSpPr/>
          <p:nvPr/>
        </p:nvSpPr>
        <p:spPr>
          <a:xfrm>
            <a:off x="4086200" y="598046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CL" sz="1200" b="1" dirty="0" smtClean="0"/>
              <a:t>Tasa de Mortalidad Infantil (por mil) y Brecha entre mejor y                                                            peor valor departamental por trienio (1992-94 a 2010-12) </a:t>
            </a:r>
            <a:endParaRPr lang="es-UY" sz="1200" dirty="0"/>
          </a:p>
        </p:txBody>
      </p:sp>
      <p:sp>
        <p:nvSpPr>
          <p:cNvPr id="13" name="12 Rectángulo"/>
          <p:cNvSpPr/>
          <p:nvPr/>
        </p:nvSpPr>
        <p:spPr>
          <a:xfrm>
            <a:off x="3851920" y="6279123"/>
            <a:ext cx="489654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UY" sz="1000" dirty="0"/>
              <a:t>Fuente: Estimación propia a partir de Estadísticas Vitales. Epidemiología, MSP, 1992-2012.</a:t>
            </a:r>
          </a:p>
        </p:txBody>
      </p:sp>
    </p:spTree>
    <p:extLst>
      <p:ext uri="{BB962C8B-B14F-4D97-AF65-F5344CB8AC3E}">
        <p14:creationId xmlns:p14="http://schemas.microsoft.com/office/powerpoint/2010/main" val="381501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260648"/>
            <a:ext cx="3960440" cy="46166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es-ES" sz="2400" b="1" kern="0" dirty="0" smtClean="0">
                <a:solidFill>
                  <a:schemeClr val="bg1"/>
                </a:solidFill>
                <a:latin typeface="+mj-lt"/>
                <a:ea typeface="BatangChe" pitchFamily="49" charset="-127"/>
                <a:cs typeface="Times New Roman"/>
              </a:rPr>
              <a:t>MORTALIDAD POR LESIONES</a:t>
            </a:r>
            <a:endParaRPr lang="es-UY" sz="2400" b="1" kern="0" dirty="0">
              <a:solidFill>
                <a:schemeClr val="bg1"/>
              </a:solidFill>
              <a:effectLst/>
              <a:latin typeface="+mj-lt"/>
              <a:ea typeface="BatangChe" pitchFamily="49" charset="-127"/>
              <a:cs typeface="Times New Roman"/>
            </a:endParaRPr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97152"/>
            <a:ext cx="3240360" cy="3600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5920101"/>
              </p:ext>
            </p:extLst>
          </p:nvPr>
        </p:nvGraphicFramePr>
        <p:xfrm>
          <a:off x="3706808" y="1982887"/>
          <a:ext cx="5472608" cy="3117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671565"/>
              </p:ext>
            </p:extLst>
          </p:nvPr>
        </p:nvGraphicFramePr>
        <p:xfrm>
          <a:off x="323528" y="4996016"/>
          <a:ext cx="3096344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2128"/>
                <a:gridCol w="1944216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Lesiones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BRECHA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b="1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42</a:t>
                      </a:r>
                      <a:endParaRPr lang="es-UY" sz="1700" b="1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MEJOR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b="1" dirty="0" smtClean="0">
                          <a:solidFill>
                            <a:srgbClr val="008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Paysandú (51)</a:t>
                      </a:r>
                      <a:endParaRPr lang="es-UY" sz="1700" b="1" dirty="0">
                        <a:solidFill>
                          <a:srgbClr val="008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8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PEOR</a:t>
                      </a:r>
                      <a:endParaRPr lang="es-UY" sz="18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UY" sz="1700" b="1" dirty="0" smtClean="0">
                          <a:solidFill>
                            <a:srgbClr val="C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Rocha (93)</a:t>
                      </a:r>
                      <a:endParaRPr lang="es-UY" sz="1700" b="1" dirty="0">
                        <a:solidFill>
                          <a:srgbClr val="C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251520" y="919753"/>
            <a:ext cx="3600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1200" b="1" dirty="0" smtClean="0"/>
              <a:t>Tasa </a:t>
            </a:r>
            <a:r>
              <a:rPr lang="es-CL" sz="1200" b="1" dirty="0"/>
              <a:t>de Mortalidad por lesiones (</a:t>
            </a:r>
            <a:r>
              <a:rPr lang="es-CL" sz="1200" b="1" dirty="0" smtClean="0"/>
              <a:t>2009) </a:t>
            </a:r>
            <a:r>
              <a:rPr lang="es-CL" sz="1200" b="1" dirty="0"/>
              <a:t>por 100.000</a:t>
            </a:r>
            <a:r>
              <a:rPr lang="es-CL" sz="1200" b="1" dirty="0" smtClean="0"/>
              <a:t>.</a:t>
            </a:r>
            <a:endParaRPr lang="es-UY" sz="12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796104" y="1700808"/>
            <a:ext cx="543609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Razón Tasa de </a:t>
            </a:r>
            <a:r>
              <a:rPr lang="es-CL" sz="1200" b="1" dirty="0" smtClean="0">
                <a:ea typeface="Calibri" pitchFamily="34" charset="0"/>
                <a:cs typeface="Arial" pitchFamily="34" charset="0"/>
              </a:rPr>
              <a:t>mortalidad por lesiones v</a:t>
            </a:r>
            <a:r>
              <a:rPr kumimoji="0" lang="es-CL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arones/</a:t>
            </a:r>
            <a:r>
              <a:rPr kumimoji="0" lang="es-CL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mujeres</a:t>
            </a:r>
            <a:r>
              <a:rPr kumimoji="0" lang="es-CL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 (c/1.000). 2009.</a:t>
            </a:r>
            <a:endParaRPr kumimoji="0" lang="es-UY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4932040" y="6453336"/>
            <a:ext cx="402065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UY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Fuente: Estimación propia a partir de División Epidemiología, MSP. </a:t>
            </a:r>
            <a:endParaRPr kumimoji="0" lang="es-UY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6462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600</TotalTime>
  <Words>1090</Words>
  <Application>Microsoft Office PowerPoint</Application>
  <PresentationFormat>Presentación en pantalla (4:3)</PresentationFormat>
  <Paragraphs>178</Paragraphs>
  <Slides>12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      Territorios y políticas públicas  La experiencia uruguaya  Madrid, España 20-21 de octubre de 2015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Alejandra Toledo  CI 3563834-7</dc:creator>
  <cp:lastModifiedBy>Arturo Echevarria</cp:lastModifiedBy>
  <cp:revision>51</cp:revision>
  <cp:lastPrinted>2015-02-09T14:46:46Z</cp:lastPrinted>
  <dcterms:created xsi:type="dcterms:W3CDTF">2015-02-05T15:30:26Z</dcterms:created>
  <dcterms:modified xsi:type="dcterms:W3CDTF">2015-10-21T07:21:11Z</dcterms:modified>
</cp:coreProperties>
</file>